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05" r:id="rId2"/>
    <p:sldId id="290" r:id="rId3"/>
    <p:sldId id="292" r:id="rId4"/>
    <p:sldId id="291" r:id="rId5"/>
    <p:sldId id="294" r:id="rId6"/>
    <p:sldId id="303" r:id="rId7"/>
    <p:sldId id="293" r:id="rId8"/>
    <p:sldId id="295" r:id="rId9"/>
    <p:sldId id="300" r:id="rId10"/>
    <p:sldId id="289" r:id="rId11"/>
    <p:sldId id="270" r:id="rId12"/>
    <p:sldId id="260" r:id="rId13"/>
    <p:sldId id="261" r:id="rId14"/>
    <p:sldId id="301" r:id="rId15"/>
    <p:sldId id="272" r:id="rId16"/>
    <p:sldId id="302" r:id="rId17"/>
    <p:sldId id="269" r:id="rId18"/>
    <p:sldId id="297" r:id="rId19"/>
    <p:sldId id="263" r:id="rId20"/>
    <p:sldId id="275" r:id="rId21"/>
    <p:sldId id="273" r:id="rId22"/>
    <p:sldId id="296" r:id="rId23"/>
    <p:sldId id="265" r:id="rId24"/>
    <p:sldId id="266" r:id="rId25"/>
    <p:sldId id="274"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8"/>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94607" autoAdjust="0"/>
  </p:normalViewPr>
  <p:slideViewPr>
    <p:cSldViewPr>
      <p:cViewPr>
        <p:scale>
          <a:sx n="62" d="100"/>
          <a:sy n="62" d="100"/>
        </p:scale>
        <p:origin x="-1620" y="-234"/>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502785-613E-4A2F-B406-304AF678695B}" type="datetimeFigureOut">
              <a:rPr lang="ru-RU" smtClean="0"/>
              <a:pPr/>
              <a:t>05.03.2017</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294D003-F7FC-4227-941A-4414917E2CA7}"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4CA7BA-2F4D-4D8C-8C3B-8E8667915DC8}" type="datetimeFigureOut">
              <a:rPr lang="ru-RU" smtClean="0"/>
              <a:pPr/>
              <a:t>05.03.2017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A5CF04-EF00-4AFA-8E1D-9DB662EEBEA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3A5CF04-EF00-4AFA-8E1D-9DB662EEBEA1}" type="slidenum">
              <a:rPr lang="ru-RU" smtClean="0"/>
              <a:pPr/>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3A5CF04-EF00-4AFA-8E1D-9DB662EEBEA1}" type="slidenum">
              <a:rPr lang="ru-RU" smtClean="0"/>
              <a:pPr/>
              <a:t>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A955BF-9347-4DA5-B623-02C0693E651C}" type="datetimeFigureOut">
              <a:rPr lang="ru-RU" smtClean="0"/>
              <a:pPr/>
              <a:t>05.03.2017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90B43F-3600-44B2-BEF9-F5B7A50689C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955BF-9347-4DA5-B623-02C0693E651C}" type="datetimeFigureOut">
              <a:rPr lang="ru-RU" smtClean="0"/>
              <a:pPr/>
              <a:t>05.03.2017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0B43F-3600-44B2-BEF9-F5B7A50689C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jpe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45.jpe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jpeg"/><Relationship Id="rId10" Type="http://schemas.openxmlformats.org/officeDocument/2006/relationships/image" Target="../media/image55.gif"/><Relationship Id="rId4" Type="http://schemas.openxmlformats.org/officeDocument/2006/relationships/image" Target="../media/image49.jpe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1.png"/><Relationship Id="rId7" Type="http://schemas.openxmlformats.org/officeDocument/2006/relationships/image" Target="../media/image16.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jpeg"/></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png"/><Relationship Id="rId7" Type="http://schemas.openxmlformats.org/officeDocument/2006/relationships/image" Target="../media/image16.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1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file:///E:\&#1075;&#1086;&#1083;&#1086;&#1072;%20&#1078;&#1080;&#1074;\&#1082;&#1086;&#1088;&#1086;&#1074;&#1072;.mp3" TargetMode="External"/><Relationship Id="rId1" Type="http://schemas.openxmlformats.org/officeDocument/2006/relationships/audio" Target="file:///C:\Users\&#1048;&#1085;&#1079;&#1080;&#1083;&#1103;\Desktop\00989.mp3"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file:///E:\&#1075;&#1086;&#1083;&#1086;&#1072;%20&#1078;&#1080;&#1074;\&#1082;&#1086;&#1079;&#1072;.mp3" TargetMode="External"/><Relationship Id="rId1" Type="http://schemas.openxmlformats.org/officeDocument/2006/relationships/audio" Target="file:///C:\Users\&#1048;&#1085;&#1079;&#1080;&#1083;&#1103;\Downloads\03912.mp3" TargetMode="Externa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file:///E:\&#1075;&#1086;&#1083;&#1086;&#1072;%20&#1078;&#1080;&#1074;\&#1082;&#1086;&#1085;&#1100;.mp3" TargetMode="External"/><Relationship Id="rId7" Type="http://schemas.openxmlformats.org/officeDocument/2006/relationships/image" Target="../media/image11.png"/><Relationship Id="rId2" Type="http://schemas.openxmlformats.org/officeDocument/2006/relationships/audio" Target="file:///C:\Users\&#1048;&#1085;&#1079;&#1080;&#1083;&#1103;\Downloads\01426.mp3" TargetMode="External"/><Relationship Id="rId1" Type="http://schemas.openxmlformats.org/officeDocument/2006/relationships/audio" Target="file:///C:\Users\&#1048;&#1085;&#1079;&#1080;&#1083;&#1103;\Desktop\00989.mp3" TargetMode="External"/><Relationship Id="rId6"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14.pn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file:///E:\&#1075;&#1086;&#1083;&#1086;&#1072;%20&#1078;&#1080;&#1074;\&#1089;&#1074;&#1080;&#1085;&#1100;&#1103;.mp3" TargetMode="External"/><Relationship Id="rId1" Type="http://schemas.openxmlformats.org/officeDocument/2006/relationships/audio" Target="file:///C:\Users\&#1048;&#1085;&#1079;&#1080;&#1083;&#1103;\Downloads\04207.mp3" TargetMode="Externa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notesSlide" Target="../notesSlides/notesSlide2.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file:///E:\&#1075;&#1086;&#1083;&#1086;&#1072;%20&#1078;&#1080;&#1074;\&#1073;&#1072;&#1088;&#1072;&#1085;.mp3" TargetMode="External"/><Relationship Id="rId1" Type="http://schemas.openxmlformats.org/officeDocument/2006/relationships/audio" Target="file:///C:\Users\&#1048;&#1085;&#1079;&#1080;&#1083;&#1103;\Downloads\03937.mp3" TargetMode="Externa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25.png"/><Relationship Id="rId2" Type="http://schemas.openxmlformats.org/officeDocument/2006/relationships/audio" Target="file:///E:\&#1075;&#1086;&#1083;&#1086;&#1072;%20&#1078;&#1080;&#1074;\&#1082;&#1086;&#1096;&#1082;&#1072;.mp3" TargetMode="External"/><Relationship Id="rId1" Type="http://schemas.openxmlformats.org/officeDocument/2006/relationships/audio" Target="file:///C:\Users\&#1048;&#1085;&#1079;&#1080;&#1083;&#1103;\Downloads\00985.mp3" TargetMode="External"/><Relationship Id="rId6" Type="http://schemas.openxmlformats.org/officeDocument/2006/relationships/image" Target="../media/image24.gif"/><Relationship Id="rId5"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audio" Target="file:///E:\&#1075;&#1086;&#1083;&#1086;&#1072;%20&#1078;&#1080;&#1074;\&#1089;&#1086;&#1073;&#1072;&#1082;&#1072;.mp3" TargetMode="External"/><Relationship Id="rId1" Type="http://schemas.openxmlformats.org/officeDocument/2006/relationships/audio" Target="file:///C:\Users\&#1048;&#1085;&#1079;&#1080;&#1083;&#1103;\Downloads\04083.mp3" TargetMode="Externa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51871" t="22461" r="5014" b="29687"/>
          <a:stretch>
            <a:fillRect/>
          </a:stretch>
        </p:blipFill>
        <p:spPr bwMode="auto">
          <a:xfrm>
            <a:off x="0" y="0"/>
            <a:ext cx="9144000" cy="6858000"/>
          </a:xfrm>
          <a:prstGeom prst="rect">
            <a:avLst/>
          </a:prstGeom>
          <a:noFill/>
          <a:ln w="9525">
            <a:noFill/>
            <a:miter lim="800000"/>
            <a:headEnd/>
            <a:tailEnd/>
          </a:ln>
          <a:effectLst/>
        </p:spPr>
      </p:pic>
      <p:sp>
        <p:nvSpPr>
          <p:cNvPr id="5" name="TextBox 4"/>
          <p:cNvSpPr txBox="1"/>
          <p:nvPr/>
        </p:nvSpPr>
        <p:spPr>
          <a:xfrm>
            <a:off x="1643042" y="214290"/>
            <a:ext cx="5643602" cy="830997"/>
          </a:xfrm>
          <a:prstGeom prst="rect">
            <a:avLst/>
          </a:prstGeom>
          <a:noFill/>
        </p:spPr>
        <p:txBody>
          <a:bodyPr wrap="square" rtlCol="0">
            <a:spAutoFit/>
          </a:bodyPr>
          <a:lstStyle/>
          <a:p>
            <a:r>
              <a:rPr lang="tt-RU" sz="1600" dirty="0" smtClean="0">
                <a:latin typeface="Times New Roman" pitchFamily="18" charset="0"/>
                <a:cs typeface="Times New Roman" pitchFamily="18" charset="0"/>
              </a:rPr>
              <a:t>Татарстан республикасы Нурлат шәһәре муниципаль мәктәпкәчә белем бирү учреждениясе “Баланың үсеше үзәге – балалар бакчасы</a:t>
            </a:r>
            <a:r>
              <a:rPr lang="tt-RU" sz="1600" dirty="0" smtClean="0"/>
              <a:t>”  </a:t>
            </a:r>
            <a:endParaRPr lang="ru-RU" sz="1600" dirty="0"/>
          </a:p>
        </p:txBody>
      </p:sp>
      <p:sp>
        <p:nvSpPr>
          <p:cNvPr id="6" name="TextBox 5"/>
          <p:cNvSpPr txBox="1"/>
          <p:nvPr/>
        </p:nvSpPr>
        <p:spPr>
          <a:xfrm>
            <a:off x="5643570" y="5072074"/>
            <a:ext cx="3143272" cy="830997"/>
          </a:xfrm>
          <a:prstGeom prst="rect">
            <a:avLst/>
          </a:prstGeom>
          <a:noFill/>
        </p:spPr>
        <p:txBody>
          <a:bodyPr wrap="square" rtlCol="0">
            <a:spAutoFit/>
          </a:bodyPr>
          <a:lstStyle/>
          <a:p>
            <a:r>
              <a:rPr lang="tt-RU" sz="1600" dirty="0" smtClean="0">
                <a:latin typeface="Times New Roman" pitchFamily="18" charset="0"/>
                <a:cs typeface="Times New Roman" pitchFamily="18" charset="0"/>
              </a:rPr>
              <a:t>Төзеде 1 нче квалификацион категорияле тәрбияче: Нурутдинова Ф.Ш.</a:t>
            </a:r>
            <a:endParaRPr lang="ru-RU" sz="1600" dirty="0">
              <a:latin typeface="Times New Roman" pitchFamily="18" charset="0"/>
              <a:cs typeface="Times New Roman" pitchFamily="18" charset="0"/>
            </a:endParaRPr>
          </a:p>
        </p:txBody>
      </p:sp>
      <p:sp>
        <p:nvSpPr>
          <p:cNvPr id="8" name="TextBox 7"/>
          <p:cNvSpPr txBox="1"/>
          <p:nvPr/>
        </p:nvSpPr>
        <p:spPr>
          <a:xfrm>
            <a:off x="1071538" y="2143116"/>
            <a:ext cx="8072462" cy="1754326"/>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endParaRPr lang="ru-RU"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a:p>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Татар </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телендә сөйләшүче балалар</a:t>
            </a:r>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tt-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ө</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чен</a:t>
            </a:r>
            <a:endPar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a:p>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Авылда</a:t>
            </a:r>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дигән темага</a:t>
            </a:r>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дидактик компьютер </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уеннары</a:t>
            </a:r>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ru-RU"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җыелмасы</a:t>
            </a:r>
            <a:r>
              <a:rPr lang="ru-RU"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endParaRPr lang="ru-RU"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6006" t="16601" r="39018" b="25781"/>
          <a:stretch>
            <a:fillRect/>
          </a:stretch>
        </p:blipFill>
        <p:spPr bwMode="auto">
          <a:xfrm>
            <a:off x="0" y="857232"/>
            <a:ext cx="7643834" cy="6000768"/>
          </a:xfrm>
          <a:prstGeom prst="rect">
            <a:avLst/>
          </a:prstGeom>
          <a:noFill/>
          <a:ln w="9525">
            <a:noFill/>
            <a:miter lim="800000"/>
            <a:headEnd/>
            <a:tailEnd/>
          </a:ln>
          <a:effectLst/>
        </p:spPr>
      </p:pic>
      <p:sp>
        <p:nvSpPr>
          <p:cNvPr id="3" name="TextBox 2"/>
          <p:cNvSpPr txBox="1"/>
          <p:nvPr/>
        </p:nvSpPr>
        <p:spPr>
          <a:xfrm>
            <a:off x="1142976" y="214290"/>
            <a:ext cx="6000792" cy="523220"/>
          </a:xfrm>
          <a:prstGeom prst="rect">
            <a:avLst/>
          </a:prstGeom>
          <a:noFill/>
        </p:spPr>
        <p:txBody>
          <a:bodyPr wrap="square" rtlCol="0">
            <a:spAutoFit/>
          </a:bodyPr>
          <a:lstStyle/>
          <a:p>
            <a:r>
              <a:rPr lang="tt-RU" sz="2800" b="1" dirty="0" smtClean="0">
                <a:latin typeface="Times New Roman" pitchFamily="18" charset="0"/>
                <a:cs typeface="Times New Roman" pitchFamily="18" charset="0"/>
              </a:rPr>
              <a:t>Дидактик уен”Кем нәрсә ярата?”</a:t>
            </a:r>
            <a:endParaRPr lang="ru-RU" sz="2800" b="1" dirty="0">
              <a:latin typeface="Times New Roman" pitchFamily="18" charset="0"/>
              <a:cs typeface="Times New Roman" pitchFamily="18" charset="0"/>
            </a:endParaRPr>
          </a:p>
        </p:txBody>
      </p:sp>
      <p:sp>
        <p:nvSpPr>
          <p:cNvPr id="1036" name="AutoShape 12" descr="http://www.orangejeep.org/proxy/index.php?q=aHR0cHM6Ly9pbWctZm90a2kueWFuZGV4LnJ1L2dldC8xNTQ5Mi81MDAyNTMxOC4zYmYvMF9kN2MxZF80NTZjNDk0M19NLnBuZw%3D%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8" name="AutoShape 14" descr="http://www.orangejeep.org/proxy/index.php?q=aHR0cHM6Ly9pbWctZm90a2kueWFuZGV4LnJ1L2dldC8xNTQ5Mi81MDAyNTMxOC4zYmYvMF9kN2MxZF80NTZjNDk0M19NLnBuZw%3D%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0" name="AutoShape 16" descr="http://www.orangejeep.org/proxy/index.php?q=aHR0cHM6Ly9pbWctZm90a2kueWFuZGV4LnJ1L2dldC8xNTQ5Mi81MDAyNTMxOC4zYmYvMF9kN2MxZF80NTZjNDk0M19NLnBuZw%3D%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2" name="AutoShape 18" descr="http://www.orangejeep.org/proxy/index.php?q=aHR0cHM6Ly9pbWctZm90a2kueWFuZGV4LnJ1L2dldC8xNTQ5Mi81MDAyNTMxOC4zYmYvMF9kN2MxZF80NTZjNDk0M19NLnBuZw%3D%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4" name="AutoShape 20" descr="http://www.orangejeep.org/proxy/index.php?q=aHR0cHM6Ly9pbWctZm90a2kueWFuZGV4LnJ1L2dldC8xNTQ5Mi81MDAyNTMxOC4zYmYvMF9kN2MxZF80NTZjNDk0M19NLnBuZw%3D%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6" name="AutoShape 22" descr="https://im2-tub-ru.yandex.net/i?id=5a68d446a79a814971ec1290d60186e6&amp;n=33&amp;h=215&amp;w=19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 name="AutoShape 24" descr="https://im2-tub-ru.yandex.net/i?id=5a68d446a79a814971ec1290d60186e6&amp;n=33&amp;h=215&amp;w=19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50" name="AutoShape 26" descr="https://im2-tub-ru.yandex.net/i?id=5a68d446a79a814971ec1290d60186e6&amp;n=33&amp;h=215&amp;w=19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52" name="AutoShape 28" descr="https://im0-tub-ru.yandex.net/i?id=23e728c32c70375cdd62bb38895ceb26&amp;n=33&amp;h=215&amp;w=215"/>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54" name="AutoShape 30" descr="https://im0-tub-ru.yandex.net/i?id=23e728c32c70375cdd62bb38895ceb26&amp;n=33&amp;h=215&amp;w=215"/>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2530" name="Picture 2" descr="http://www.ipukr.com/wp-content/uploads/2014/11/kapust40.png"/>
          <p:cNvPicPr>
            <a:picLocks noChangeAspect="1" noChangeArrowheads="1"/>
          </p:cNvPicPr>
          <p:nvPr/>
        </p:nvPicPr>
        <p:blipFill>
          <a:blip r:embed="rId3" cstate="print"/>
          <a:srcRect/>
          <a:stretch>
            <a:fillRect/>
          </a:stretch>
        </p:blipFill>
        <p:spPr bwMode="auto">
          <a:xfrm>
            <a:off x="8000960" y="5072074"/>
            <a:ext cx="1143040" cy="1279676"/>
          </a:xfrm>
          <a:prstGeom prst="rect">
            <a:avLst/>
          </a:prstGeom>
          <a:noFill/>
        </p:spPr>
      </p:pic>
      <p:pic>
        <p:nvPicPr>
          <p:cNvPr id="22534" name="Picture 6" descr="http://www.newdesignfile.com/postpic/2014/05/dog-bone-or-biscuit-in-a-blue-bowl-stock-vector_253322.png"/>
          <p:cNvPicPr>
            <a:picLocks noChangeAspect="1" noChangeArrowheads="1"/>
          </p:cNvPicPr>
          <p:nvPr/>
        </p:nvPicPr>
        <p:blipFill>
          <a:blip r:embed="rId4"/>
          <a:srcRect/>
          <a:stretch>
            <a:fillRect/>
          </a:stretch>
        </p:blipFill>
        <p:spPr bwMode="auto">
          <a:xfrm rot="13277401" flipV="1">
            <a:off x="7155010" y="518503"/>
            <a:ext cx="1921435" cy="928694"/>
          </a:xfrm>
          <a:prstGeom prst="rect">
            <a:avLst/>
          </a:prstGeom>
          <a:noFill/>
        </p:spPr>
      </p:pic>
      <p:pic>
        <p:nvPicPr>
          <p:cNvPr id="22538" name="Picture 10" descr="http://img1.liveinternet.ru/images/attach/c/6/93/336/93336517_large_6.png"/>
          <p:cNvPicPr>
            <a:picLocks noChangeAspect="1" noChangeArrowheads="1"/>
          </p:cNvPicPr>
          <p:nvPr/>
        </p:nvPicPr>
        <p:blipFill>
          <a:blip r:embed="rId5" cstate="print"/>
          <a:srcRect/>
          <a:stretch>
            <a:fillRect/>
          </a:stretch>
        </p:blipFill>
        <p:spPr bwMode="auto">
          <a:xfrm>
            <a:off x="7429520" y="1857364"/>
            <a:ext cx="1319714" cy="1540034"/>
          </a:xfrm>
          <a:prstGeom prst="rect">
            <a:avLst/>
          </a:prstGeom>
          <a:noFill/>
        </p:spPr>
      </p:pic>
      <p:pic>
        <p:nvPicPr>
          <p:cNvPr id="22540" name="Picture 12" descr="http://www.cliparthut.com/clip-arts/345/empty-cereal-bowl-clip-art-345728.png"/>
          <p:cNvPicPr>
            <a:picLocks noChangeAspect="1" noChangeArrowheads="1"/>
          </p:cNvPicPr>
          <p:nvPr/>
        </p:nvPicPr>
        <p:blipFill>
          <a:blip r:embed="rId6" cstate="print"/>
          <a:srcRect/>
          <a:stretch>
            <a:fillRect/>
          </a:stretch>
        </p:blipFill>
        <p:spPr bwMode="auto">
          <a:xfrm>
            <a:off x="7715272" y="3929066"/>
            <a:ext cx="1088893" cy="7858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6545 -0.06042 C -0.06962 -0.04931 -0.07222 -0.03727 -0.07726 -0.02708 C -0.08247 -0.0169 -0.08993 -0.00995 -0.09635 -0.00139 C -0.10017 0.0037 -0.10347 0.00995 -0.10816 0.01412 C -0.11441 0.01968 -0.12309 0.02153 -0.13021 0.02407 C -0.13594 0.03958 -0.14323 0.03866 -0.15226 0.05347 C -0.16076 0.06736 -0.16997 0.0831 -0.1816 0.09259 C -0.19375 0.10232 -0.20816 0.10486 -0.22135 0.11019 C -0.25434 0.10741 -0.28455 0.10162 -0.31684 0.09653 C -0.325 0.09282 -0.32778 0.09282 -0.33455 0.08472 C -0.34028 0.07801 -0.34427 0.06921 -0.35069 0.06319 C -0.3533 0.06088 -0.35677 0.06111 -0.35955 0.05926 C -0.36215 0.05764 -0.36441 0.05556 -0.36684 0.05347 C -0.36892 0.05162 -0.37066 0.04907 -0.37274 0.04745 C -0.37882 0.04282 -0.38698 0.04213 -0.3934 0.03773 C -0.39444 0.03588 -0.39514 0.0338 -0.39635 0.03194 C -0.39809 0.02917 -0.40052 0.02708 -0.40226 0.02407 C -0.41094 0.00903 -0.41962 -0.00903 -0.42431 -0.02708 C -0.42535 -0.03542 -0.42604 -0.0412 -0.42865 -0.04861 " pathEditMode="relative" ptsTypes="ffffffffffffffffffA">
                                      <p:cBhvr>
                                        <p:cTn id="6" dur="2000" fill="hold"/>
                                        <p:tgtEl>
                                          <p:spTgt spid="2253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4.16667E-6 -3.7037E-7 C -0.00295 0.00533 -0.00468 0.01204 -0.00885 0.01574 C -0.01371 0.02014 -0.02066 0.0257 -0.025 0.03148 C -0.03333 0.0426 -0.02864 0.03889 -0.03524 0.05093 C -0.04635 0.07107 -0.0618 0.09283 -0.07951 0.10209 C -0.08385 0.10787 -0.0868 0.11135 -0.09271 0.11366 C -0.10972 0.12894 -0.12465 0.15348 -0.13819 0.17269 C -0.14027 0.1757 -0.14253 0.17894 -0.14409 0.18241 C -0.14548 0.18542 -0.14514 0.18959 -0.14705 0.19213 C -0.15034 0.19653 -0.15486 0.19885 -0.15885 0.20209 C -0.16614 0.20834 -0.17205 0.21945 -0.17795 0.22755 C -0.18646 0.23912 -0.20486 0.24236 -0.21614 0.24514 C -0.26423 0.24329 -0.25816 0.2463 -0.28524 0.23935 C -0.29062 0.23449 -0.28819 0.23658 -0.29271 0.23334 " pathEditMode="relative" ptsTypes="fffffffffffffA">
                                      <p:cBhvr>
                                        <p:cTn id="10" dur="2000" fill="hold"/>
                                        <p:tgtEl>
                                          <p:spTgt spid="22540"/>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1.66667E-6 -7.40741E-7 C -0.03716 -0.0044 -0.07344 0.00301 -0.11042 0.00579 C -0.12118 0.00834 -0.13195 0.01019 -0.14271 0.01181 C -0.1441 0.0125 -0.14549 0.01343 -0.14705 0.01366 C -0.15087 0.01459 -0.15504 0.01412 -0.15886 0.01551 C -0.16059 0.01621 -0.16181 0.01829 -0.16337 0.01945 C -0.16754 0.02222 -0.17205 0.02246 -0.17657 0.02338 C -0.19879 0.03403 -0.22552 0.03148 -0.24861 0.03519 C -0.25695 0.03658 -0.27361 0.03912 -0.27361 0.03912 C -0.27761 0.04722 -0.28646 0.05486 -0.2941 0.05486 " pathEditMode="relative" ptsTypes="fffffffffA">
                                      <p:cBhvr>
                                        <p:cTn id="14" dur="2000" fill="hold"/>
                                        <p:tgtEl>
                                          <p:spTgt spid="22538"/>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2.77778E-7 -3.7037E-7 C -0.01441 0.00416 -0.02535 0.01828 -0.03819 0.02754 C -0.04635 0.03333 -0.05417 0.0368 -0.06319 0.03935 C -0.06667 0.04259 -0.06996 0.04583 -0.07344 0.04907 C -0.07535 0.05092 -0.07934 0.05486 -0.07934 0.05486 C -0.08472 0.06574 -0.09236 0.0706 -0.1 0.07847 C -0.11094 0.08958 -0.1217 0.10278 -0.13368 0.1118 C -0.14288 0.11875 -0.15417 0.12153 -0.16163 0.13148 C -0.16476 0.13565 -0.17708 0.15347 -0.18368 0.15879 C -0.19722 0.16944 -0.18594 0.15694 -0.19549 0.16666 C -0.20382 0.17523 -0.21059 0.18611 -0.2191 0.19421 C -0.22951 0.20416 -0.24149 0.21088 -0.25139 0.22153 C -0.28681 0.25972 -0.2724 0.24305 -0.29549 0.2706 C -0.29878 0.27453 -0.30365 0.27523 -0.30729 0.27847 C -0.30955 0.28055 -0.31094 0.28426 -0.31319 0.28634 C -0.32587 0.29791 -0.31823 0.28611 -0.32795 0.29791 C -0.34115 0.31435 -0.35191 0.33403 -0.36458 0.35115 C -0.36858 0.35648 -0.37135 0.36296 -0.375 0.36875 C -0.38073 0.37801 -0.38681 0.38217 -0.39253 0.39213 C -0.39653 0.3993 -0.39965 0.4074 -0.40434 0.41389 C -0.4125 0.42523 -0.42187 0.43472 -0.43073 0.44514 C -0.43611 0.45162 -0.44861 0.47662 -0.45295 0.48449 C -0.46146 0.49977 -0.47066 0.51504 -0.47795 0.53148 C -0.48125 0.53889 -0.48455 0.54676 -0.48663 0.55486 C -0.48715 0.55694 -0.4875 0.55903 -0.48819 0.56065 C -0.48993 0.56504 -0.4941 0.57268 -0.4941 0.57268 C -0.49601 0.58819 -0.4974 0.58611 -0.50434 0.59815 C -0.51424 0.61504 -0.52135 0.63264 -0.52934 0.65115 C -0.5309 0.66203 -0.53316 0.66574 -0.53819 0.6743 C -0.54062 0.68472 -0.54757 0.69213 -0.55139 0.70185 C -0.5533 0.71435 -0.55608 0.72592 -0.56024 0.73727 C -0.56128 0.74722 -0.5625 0.75347 -0.56458 0.7625 C -0.56649 0.77106 -0.56406 0.77037 -0.56753 0.77037 " pathEditMode="relative" ptsTypes="ffffffffffffffffffffffffffffffffA">
                                      <p:cBhvr>
                                        <p:cTn id="18" dur="2000" fill="hold"/>
                                        <p:tgtEl>
                                          <p:spTgt spid="2253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srcRect l="16471" t="23438" r="39605" b="33593"/>
          <a:stretch>
            <a:fillRect/>
          </a:stretch>
        </p:blipFill>
        <p:spPr bwMode="auto">
          <a:xfrm>
            <a:off x="-1" y="-174287"/>
            <a:ext cx="9828219" cy="7032287"/>
          </a:xfrm>
          <a:prstGeom prst="rect">
            <a:avLst/>
          </a:prstGeom>
          <a:noFill/>
          <a:ln w="9525">
            <a:noFill/>
            <a:miter lim="800000"/>
            <a:headEnd/>
            <a:tailEnd/>
          </a:ln>
          <a:effectLst/>
        </p:spPr>
      </p:pic>
      <p:sp>
        <p:nvSpPr>
          <p:cNvPr id="5" name="TextBox 4"/>
          <p:cNvSpPr txBox="1"/>
          <p:nvPr/>
        </p:nvSpPr>
        <p:spPr>
          <a:xfrm>
            <a:off x="285720" y="285728"/>
            <a:ext cx="9286940" cy="461665"/>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Дидактик </a:t>
            </a:r>
            <a:r>
              <a:rPr lang="ru-RU" sz="2400" b="1" dirty="0" err="1" smtClean="0">
                <a:latin typeface="Times New Roman" pitchFamily="18" charset="0"/>
                <a:cs typeface="Times New Roman" pitchFamily="18" charset="0"/>
              </a:rPr>
              <a:t>уен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Кайда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йоклыйлар</a:t>
            </a:r>
            <a:r>
              <a:rPr lang="ru-RU" sz="2400" b="1" dirty="0" smtClean="0">
                <a:latin typeface="Times New Roman" pitchFamily="18" charset="0"/>
                <a:cs typeface="Times New Roman" pitchFamily="18" charset="0"/>
              </a:rPr>
              <a:t>?» - «Кто где спит?»</a:t>
            </a:r>
            <a:endParaRPr lang="ru-RU" sz="2400" b="1" dirty="0">
              <a:latin typeface="Times New Roman" pitchFamily="18" charset="0"/>
              <a:cs typeface="Times New Roman" pitchFamily="18" charset="0"/>
            </a:endParaRPr>
          </a:p>
        </p:txBody>
      </p:sp>
      <p:pic>
        <p:nvPicPr>
          <p:cNvPr id="24578" name="Picture 2" descr="http://toysua.com/images/42006.jpg"/>
          <p:cNvPicPr>
            <a:picLocks noChangeAspect="1" noChangeArrowheads="1"/>
          </p:cNvPicPr>
          <p:nvPr/>
        </p:nvPicPr>
        <p:blipFill>
          <a:blip r:embed="rId3"/>
          <a:srcRect t="18750" b="9375"/>
          <a:stretch>
            <a:fillRect/>
          </a:stretch>
        </p:blipFill>
        <p:spPr bwMode="auto">
          <a:xfrm>
            <a:off x="357158" y="1714488"/>
            <a:ext cx="3166226" cy="1643074"/>
          </a:xfrm>
          <a:prstGeom prst="rect">
            <a:avLst/>
          </a:prstGeom>
          <a:noFill/>
        </p:spPr>
      </p:pic>
      <p:pic>
        <p:nvPicPr>
          <p:cNvPr id="24580" name="Picture 4" descr="http://exlusive-shop.ru/images/gallery/8246a0282c2284850cbcc408e7a16d14.png"/>
          <p:cNvPicPr>
            <a:picLocks noChangeAspect="1" noChangeArrowheads="1"/>
          </p:cNvPicPr>
          <p:nvPr/>
        </p:nvPicPr>
        <p:blipFill>
          <a:blip r:embed="rId4"/>
          <a:srcRect/>
          <a:stretch>
            <a:fillRect/>
          </a:stretch>
        </p:blipFill>
        <p:spPr bwMode="auto">
          <a:xfrm>
            <a:off x="3786182" y="1071546"/>
            <a:ext cx="2571768" cy="2571768"/>
          </a:xfrm>
          <a:prstGeom prst="rect">
            <a:avLst/>
          </a:prstGeom>
          <a:noFill/>
        </p:spPr>
      </p:pic>
      <p:pic>
        <p:nvPicPr>
          <p:cNvPr id="24582" name="Picture 6" descr="http://rozarii.ru/wp-content/uploads/2015/01/livestock-shed1.jpg"/>
          <p:cNvPicPr>
            <a:picLocks noChangeAspect="1" noChangeArrowheads="1"/>
          </p:cNvPicPr>
          <p:nvPr/>
        </p:nvPicPr>
        <p:blipFill>
          <a:blip r:embed="rId5"/>
          <a:srcRect l="3571" r="5357" b="7143"/>
          <a:stretch>
            <a:fillRect/>
          </a:stretch>
        </p:blipFill>
        <p:spPr bwMode="auto">
          <a:xfrm>
            <a:off x="6528270" y="1357298"/>
            <a:ext cx="2615730" cy="2000264"/>
          </a:xfrm>
          <a:prstGeom prst="rect">
            <a:avLst/>
          </a:prstGeom>
          <a:noFill/>
        </p:spPr>
      </p:pic>
      <p:pic>
        <p:nvPicPr>
          <p:cNvPr id="24584" name="Picture 8" descr="http://www.playcast.ru/uploads/2016/11/19/20582661.png"/>
          <p:cNvPicPr>
            <a:picLocks noChangeAspect="1" noChangeArrowheads="1"/>
          </p:cNvPicPr>
          <p:nvPr/>
        </p:nvPicPr>
        <p:blipFill>
          <a:blip r:embed="rId6"/>
          <a:srcRect/>
          <a:stretch>
            <a:fillRect/>
          </a:stretch>
        </p:blipFill>
        <p:spPr bwMode="auto">
          <a:xfrm>
            <a:off x="285720" y="3571876"/>
            <a:ext cx="2714644" cy="2681233"/>
          </a:xfrm>
          <a:prstGeom prst="rect">
            <a:avLst/>
          </a:prstGeom>
          <a:noFill/>
        </p:spPr>
      </p:pic>
      <p:pic>
        <p:nvPicPr>
          <p:cNvPr id="24588" name="Picture 12" descr="https://avatanplus.com/files/resources/mid/575ec8d88a4af1554a408df6.png"/>
          <p:cNvPicPr>
            <a:picLocks noChangeAspect="1" noChangeArrowheads="1"/>
          </p:cNvPicPr>
          <p:nvPr/>
        </p:nvPicPr>
        <p:blipFill>
          <a:blip r:embed="rId7" cstate="print"/>
          <a:srcRect/>
          <a:stretch>
            <a:fillRect/>
          </a:stretch>
        </p:blipFill>
        <p:spPr bwMode="auto">
          <a:xfrm>
            <a:off x="7643802" y="4357694"/>
            <a:ext cx="1500198" cy="1864792"/>
          </a:xfrm>
          <a:prstGeom prst="rect">
            <a:avLst/>
          </a:prstGeom>
          <a:noFill/>
        </p:spPr>
      </p:pic>
      <p:pic>
        <p:nvPicPr>
          <p:cNvPr id="24590" name="Picture 14" descr="http://s4.pic4you.ru/y2014/10-16/12216/4653869.png"/>
          <p:cNvPicPr>
            <a:picLocks noChangeAspect="1" noChangeArrowheads="1"/>
          </p:cNvPicPr>
          <p:nvPr/>
        </p:nvPicPr>
        <p:blipFill>
          <a:blip r:embed="rId8" cstate="print"/>
          <a:srcRect/>
          <a:stretch>
            <a:fillRect/>
          </a:stretch>
        </p:blipFill>
        <p:spPr bwMode="auto">
          <a:xfrm>
            <a:off x="4214810" y="4286256"/>
            <a:ext cx="2589295" cy="21431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61111E-6 1.11111E-6 C -0.00052 -0.02361 -0.00139 -0.04699 -0.00139 -0.0706 C -0.00139 -0.0831 -0.00104 -0.0956 -3.61111E-6 -0.10787 C 0.00052 -0.11389 0.00295 -0.12546 0.00295 -0.12546 C 0.00677 -0.18518 0.0059 -0.24467 -3.61111E-6 -0.30393 C 0.00069 -0.33125 -0.00017 -0.35903 0.00295 -0.38611 C 0.00521 -0.40578 0.00955 -0.42592 0.0132 -0.44514 C 0.01476 -0.4537 0.01893 -0.46342 0.01911 -0.47245 C 0.01945 -0.49328 0.01911 -0.51435 0.01911 -0.53518 " pathEditMode="relative" ptsTypes="ffffffffA">
                                      <p:cBhvr>
                                        <p:cTn id="6" dur="2000" fill="hold"/>
                                        <p:tgtEl>
                                          <p:spTgt spid="24584"/>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66667E-6 1.48148E-6 C 0.02743 -0.04514 0.05885 -0.08496 0.09271 -0.12153 C 0.10174 -0.13125 0.11042 -0.14097 0.11927 -0.15093 C 0.12378 -0.15602 0.12899 -0.15996 0.13385 -0.16458 C 0.13646 -0.1669 0.14271 -0.16852 0.14271 -0.16852 C 0.14844 -0.18958 0.17639 -0.24074 0.17656 -0.24097 C 0.19097 -0.2713 0.21719 -0.30972 0.23837 -0.33704 C 0.23993 -0.34375 0.23819 -0.34306 0.24132 -0.34306 " pathEditMode="relative" ptsTypes="fffffffA">
                                      <p:cBhvr>
                                        <p:cTn id="10" dur="2000" fill="hold"/>
                                        <p:tgtEl>
                                          <p:spTgt spid="24590"/>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8.33333E-7 -4.81481E-6 C -0.01423 -0.01273 -0.02309 -0.03079 -0.03819 -0.04305 C -0.06146 -0.0618 -0.0809 -0.06643 -0.10729 -0.07454 C -0.11857 -0.07801 -0.12968 -0.08333 -0.14114 -0.08634 C -0.15868 -0.09097 -0.19409 -0.09792 -0.19409 -0.09792 C -0.20885 -0.10509 -0.22187 -0.11227 -0.23524 -0.12338 C -0.2401 -0.12731 -0.24149 -0.13518 -0.24409 -0.1412 C -0.25347 -0.16227 -0.246 -0.14421 -0.25885 -0.16458 C -0.26163 -0.16898 -0.26319 -0.17454 -0.26614 -0.17847 C -0.27587 -0.19167 -0.28889 -0.20069 -0.29861 -0.21366 C -0.31979 -0.2419 -0.28958 -0.20741 -0.31614 -0.23912 C -0.32187 -0.24606 -0.32847 -0.25162 -0.33385 -0.2588 C -0.34166 -0.26921 -0.34809 -0.2838 -0.35729 -0.29213 C -0.36215 -0.30162 -0.36805 -0.30903 -0.37361 -0.31759 C -0.37517 -0.32014 -0.37639 -0.32292 -0.37795 -0.32546 C -0.37934 -0.32755 -0.38229 -0.33125 -0.38229 -0.33125 " pathEditMode="relative" ptsTypes="fffffffffffffffA">
                                      <p:cBhvr>
                                        <p:cTn id="14" dur="2000" fill="hold"/>
                                        <p:tgtEl>
                                          <p:spTgt spid="2458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srcRect l="16471" t="23438" r="39605" b="33593"/>
          <a:stretch>
            <a:fillRect/>
          </a:stretch>
        </p:blipFill>
        <p:spPr bwMode="auto">
          <a:xfrm>
            <a:off x="-1" y="-174286"/>
            <a:ext cx="9144001" cy="7032286"/>
          </a:xfrm>
          <a:prstGeom prst="rect">
            <a:avLst/>
          </a:prstGeom>
          <a:noFill/>
          <a:ln w="9525">
            <a:noFill/>
            <a:miter lim="800000"/>
            <a:headEnd/>
            <a:tailEnd/>
          </a:ln>
          <a:effectLst/>
        </p:spPr>
      </p:pic>
      <p:pic>
        <p:nvPicPr>
          <p:cNvPr id="5122" name="Picture 2" descr="http://images.vfl.ru/ii/1474868475/d7db8072/14261247.jpg"/>
          <p:cNvPicPr>
            <a:picLocks noChangeAspect="1" noChangeArrowheads="1"/>
          </p:cNvPicPr>
          <p:nvPr/>
        </p:nvPicPr>
        <p:blipFill>
          <a:blip r:embed="rId3" cstate="print"/>
          <a:srcRect/>
          <a:stretch>
            <a:fillRect/>
          </a:stretch>
        </p:blipFill>
        <p:spPr bwMode="auto">
          <a:xfrm>
            <a:off x="214282" y="3429000"/>
            <a:ext cx="1785950" cy="1571636"/>
          </a:xfrm>
          <a:prstGeom prst="rect">
            <a:avLst/>
          </a:prstGeom>
          <a:noFill/>
        </p:spPr>
      </p:pic>
      <p:pic>
        <p:nvPicPr>
          <p:cNvPr id="9" name="Picture 4" descr="https://otvet.imgsmail.ru/download/u_d8738e5fb868f5ee72b4f13b47c42f28_800.jpg"/>
          <p:cNvPicPr>
            <a:picLocks noChangeAspect="1" noChangeArrowheads="1"/>
          </p:cNvPicPr>
          <p:nvPr/>
        </p:nvPicPr>
        <p:blipFill>
          <a:blip r:embed="rId4" cstate="print"/>
          <a:srcRect/>
          <a:stretch>
            <a:fillRect/>
          </a:stretch>
        </p:blipFill>
        <p:spPr bwMode="auto">
          <a:xfrm>
            <a:off x="214282" y="1785926"/>
            <a:ext cx="1714512" cy="1500198"/>
          </a:xfrm>
          <a:prstGeom prst="rect">
            <a:avLst/>
          </a:prstGeom>
          <a:noFill/>
        </p:spPr>
      </p:pic>
      <p:pic>
        <p:nvPicPr>
          <p:cNvPr id="10" name="Picture 2" descr="http://funlib.ru/cimg/2014/102007/4954912"/>
          <p:cNvPicPr>
            <a:picLocks noChangeAspect="1" noChangeArrowheads="1"/>
          </p:cNvPicPr>
          <p:nvPr/>
        </p:nvPicPr>
        <p:blipFill>
          <a:blip r:embed="rId5"/>
          <a:srcRect/>
          <a:stretch>
            <a:fillRect/>
          </a:stretch>
        </p:blipFill>
        <p:spPr bwMode="auto">
          <a:xfrm>
            <a:off x="214282" y="0"/>
            <a:ext cx="1785950" cy="1575839"/>
          </a:xfrm>
          <a:prstGeom prst="rect">
            <a:avLst/>
          </a:prstGeom>
          <a:noFill/>
        </p:spPr>
      </p:pic>
      <p:pic>
        <p:nvPicPr>
          <p:cNvPr id="5126" name="Picture 6" descr="http://fotodes.ru/upload/img1345732132.jpg"/>
          <p:cNvPicPr>
            <a:picLocks noChangeAspect="1" noChangeArrowheads="1"/>
          </p:cNvPicPr>
          <p:nvPr/>
        </p:nvPicPr>
        <p:blipFill>
          <a:blip r:embed="rId6" cstate="print"/>
          <a:srcRect/>
          <a:stretch>
            <a:fillRect/>
          </a:stretch>
        </p:blipFill>
        <p:spPr bwMode="auto">
          <a:xfrm>
            <a:off x="9786974" y="-3929114"/>
            <a:ext cx="4069024" cy="2543140"/>
          </a:xfrm>
          <a:prstGeom prst="rect">
            <a:avLst/>
          </a:prstGeom>
          <a:noFill/>
        </p:spPr>
      </p:pic>
      <p:pic>
        <p:nvPicPr>
          <p:cNvPr id="5128" name="Picture 8" descr="http://stavropolskiy-krai.doski.ru/i/13/48/1134864.jpg"/>
          <p:cNvPicPr>
            <a:picLocks noChangeAspect="1" noChangeArrowheads="1"/>
          </p:cNvPicPr>
          <p:nvPr/>
        </p:nvPicPr>
        <p:blipFill>
          <a:blip r:embed="rId7"/>
          <a:srcRect/>
          <a:stretch>
            <a:fillRect/>
          </a:stretch>
        </p:blipFill>
        <p:spPr bwMode="auto">
          <a:xfrm>
            <a:off x="214282" y="5072074"/>
            <a:ext cx="1785949" cy="1513426"/>
          </a:xfrm>
          <a:prstGeom prst="rect">
            <a:avLst/>
          </a:prstGeom>
          <a:noFill/>
        </p:spPr>
      </p:pic>
      <p:pic>
        <p:nvPicPr>
          <p:cNvPr id="5130" name="Picture 10" descr="http://png-images.ru/wp-content/uploads/2015/02/cow_PNG2130.png"/>
          <p:cNvPicPr>
            <a:picLocks noChangeAspect="1" noChangeArrowheads="1"/>
          </p:cNvPicPr>
          <p:nvPr/>
        </p:nvPicPr>
        <p:blipFill>
          <a:blip r:embed="rId8"/>
          <a:srcRect/>
          <a:stretch>
            <a:fillRect/>
          </a:stretch>
        </p:blipFill>
        <p:spPr bwMode="auto">
          <a:xfrm>
            <a:off x="5500694" y="4572008"/>
            <a:ext cx="2987446" cy="1976079"/>
          </a:xfrm>
          <a:prstGeom prst="rect">
            <a:avLst/>
          </a:prstGeom>
          <a:noFill/>
        </p:spPr>
      </p:pic>
      <p:pic>
        <p:nvPicPr>
          <p:cNvPr id="5132" name="Picture 12" descr="http://galerey-room.ru/images/041251_1412122371.png"/>
          <p:cNvPicPr>
            <a:picLocks noChangeAspect="1" noChangeArrowheads="1"/>
          </p:cNvPicPr>
          <p:nvPr/>
        </p:nvPicPr>
        <p:blipFill>
          <a:blip r:embed="rId9" cstate="print"/>
          <a:srcRect/>
          <a:stretch>
            <a:fillRect/>
          </a:stretch>
        </p:blipFill>
        <p:spPr bwMode="auto">
          <a:xfrm>
            <a:off x="4857752" y="2214554"/>
            <a:ext cx="1357322" cy="1959850"/>
          </a:xfrm>
          <a:prstGeom prst="rect">
            <a:avLst/>
          </a:prstGeom>
          <a:noFill/>
        </p:spPr>
      </p:pic>
      <p:pic>
        <p:nvPicPr>
          <p:cNvPr id="5136" name="Picture 16" descr="http://kartinki-vernisazh.ru/_ph/25/1/584250421.jpg"/>
          <p:cNvPicPr>
            <a:picLocks noChangeAspect="1" noChangeArrowheads="1" noCrop="1"/>
          </p:cNvPicPr>
          <p:nvPr/>
        </p:nvPicPr>
        <p:blipFill>
          <a:blip r:embed="rId10"/>
          <a:srcRect/>
          <a:stretch>
            <a:fillRect/>
          </a:stretch>
        </p:blipFill>
        <p:spPr bwMode="auto">
          <a:xfrm>
            <a:off x="6786578" y="2357430"/>
            <a:ext cx="2357422" cy="1971662"/>
          </a:xfrm>
          <a:prstGeom prst="rect">
            <a:avLst/>
          </a:prstGeom>
          <a:noFill/>
        </p:spPr>
      </p:pic>
      <p:pic>
        <p:nvPicPr>
          <p:cNvPr id="5140" name="Picture 20" descr="http://www.shokoladnica.com.ua/assets/images/new_folder_21/7868.png"/>
          <p:cNvPicPr>
            <a:picLocks noChangeAspect="1" noChangeArrowheads="1"/>
          </p:cNvPicPr>
          <p:nvPr/>
        </p:nvPicPr>
        <p:blipFill>
          <a:blip r:embed="rId11"/>
          <a:srcRect/>
          <a:stretch>
            <a:fillRect/>
          </a:stretch>
        </p:blipFill>
        <p:spPr bwMode="auto">
          <a:xfrm>
            <a:off x="3000364" y="4429132"/>
            <a:ext cx="2000264" cy="2062128"/>
          </a:xfrm>
          <a:prstGeom prst="rect">
            <a:avLst/>
          </a:prstGeom>
          <a:noFill/>
        </p:spPr>
      </p:pic>
      <p:sp>
        <p:nvSpPr>
          <p:cNvPr id="16" name="TextBox 15"/>
          <p:cNvSpPr txBox="1"/>
          <p:nvPr/>
        </p:nvSpPr>
        <p:spPr>
          <a:xfrm>
            <a:off x="1785918" y="428604"/>
            <a:ext cx="6572296" cy="461665"/>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Дидактик </a:t>
            </a:r>
            <a:r>
              <a:rPr lang="ru-RU" sz="2400" b="1" dirty="0" err="1" smtClean="0">
                <a:latin typeface="Times New Roman" pitchFamily="18" charset="0"/>
                <a:cs typeface="Times New Roman" pitchFamily="18" charset="0"/>
              </a:rPr>
              <a:t>уен</a:t>
            </a:r>
            <a:r>
              <a:rPr lang="ru-RU" sz="2400" b="1" dirty="0" smtClean="0">
                <a:latin typeface="Times New Roman" pitchFamily="18" charset="0"/>
                <a:cs typeface="Times New Roman" pitchFamily="18" charset="0"/>
              </a:rPr>
              <a:t> «Кем </a:t>
            </a:r>
            <a:r>
              <a:rPr lang="ru-RU" sz="2400" b="1" dirty="0" err="1" smtClean="0">
                <a:latin typeface="Times New Roman" pitchFamily="18" charset="0"/>
                <a:cs typeface="Times New Roman" pitchFamily="18" charset="0"/>
              </a:rPr>
              <a:t>нәрсә бирә</a:t>
            </a:r>
            <a:r>
              <a:rPr lang="ru-RU"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44444E-6 1.85185E-6 C -0.00139 -0.05347 -0.00348 -0.1037 -0.01615 -0.15486 C -0.02153 -0.17708 -0.02639 -0.20069 -0.03681 -0.21967 C -0.03907 -0.24861 -0.04167 -0.2794 -0.05157 -0.30578 C -0.05261 -0.33264 -0.05313 -0.35949 -0.05452 -0.38634 C -0.05521 -0.39861 -0.0632 -0.40046 -0.07066 -0.40185 C -0.08542 -0.40486 -0.09879 -0.40787 -0.1132 -0.4118 C -0.12379 -0.41458 -0.13959 -0.41504 -0.15 -0.42152 " pathEditMode="relative" ptsTypes="fffffffA">
                                      <p:cBhvr>
                                        <p:cTn id="6" dur="2000" fill="hold"/>
                                        <p:tgtEl>
                                          <p:spTgt spid="514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8.33333E-7 4.07407E-6 C -0.01493 0.0162 -8.33333E-7 -0.00162 -0.01319 0.01967 C -0.02066 0.03171 -0.03003 0.04398 -0.03819 0.05486 C -0.04809 0.06805 -0.06093 0.07662 -0.07361 0.08426 C -0.08159 0.08912 -0.0901 0.09676 -0.09861 0.1 C -0.10625 0.10301 -0.11423 0.1037 -0.12205 0.10578 C -0.13021 0.11296 -0.13975 0.11412 -0.14861 0.11967 C -0.16718 0.13148 -0.18437 0.15023 -0.20451 0.15694 C -0.22482 0.16365 -0.24531 0.16527 -0.26614 0.16852 C -0.28507 0.17129 -0.3033 0.17685 -0.32205 0.18032 C -0.32656 0.1824 -0.33212 0.18564 -0.3368 0.18634 C -0.34357 0.1875 -0.35729 0.18819 -0.35729 0.18819 " pathEditMode="relative" ptsTypes="fffffffffffA">
                                      <p:cBhvr>
                                        <p:cTn id="10" dur="2000" fill="hold"/>
                                        <p:tgtEl>
                                          <p:spTgt spid="5132"/>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7.5E-6 2.96296E-6 C -0.00938 0.01296 -0.02049 0.01828 -0.0323 0.02754 C -0.05157 0.04282 -0.06928 0.06157 -0.08959 0.07453 C -0.09983 0.08102 -0.11042 0.08727 -0.12049 0.09421 C -0.13594 0.10486 -0.13698 0.10926 -0.15296 0.12176 C -0.17483 0.13912 -0.18907 0.14768 -0.21181 0.16273 C -0.22327 0.17037 -0.23438 0.17916 -0.24705 0.1824 C -0.26285 0.19676 -0.28438 0.20856 -0.30139 0.21574 C -0.31476 0.22129 -0.32917 0.22384 -0.34115 0.23333 C -0.35539 0.24467 -0.36823 0.2581 -0.38386 0.26666 C -0.39497 0.27268 -0.40608 0.27639 -0.41754 0.28055 C -0.42917 0.29074 -0.43386 0.30347 -0.44254 0.31389 C -0.44705 0.31921 -0.4533 0.32129 -0.45886 0.32361 C -0.46563 0.33264 -0.47188 0.33541 -0.48091 0.33935 C -0.48577 0.34143 -0.49549 0.34514 -0.49549 0.34514 C -0.50278 0.35277 -0.50834 0.35926 -0.51615 0.36481 " pathEditMode="relative" ptsTypes="fffffffffffffffA">
                                      <p:cBhvr>
                                        <p:cTn id="14" dur="2000" fill="hold"/>
                                        <p:tgtEl>
                                          <p:spTgt spid="5136"/>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1.11111E-6 -5.18519E-6 C 0.00799 -0.02686 0.01024 -0.04978 0.01181 -0.07848 C 0.0066 -0.17663 0.01424 -0.09283 -0.00139 -0.1764 C -0.00399 -0.19052 -0.00486 -0.20533 -0.00729 -0.21968 C -0.01805 -0.28265 -0.0408 -0.3632 -0.075 -0.41181 C -0.09323 -0.43774 -0.11441 -0.45973 -0.13368 -0.48427 C -0.15035 -0.50533 -0.17309 -0.50417 -0.19253 -0.51575 C -0.2066 -0.52408 -0.20833 -0.52732 -0.22344 -0.54515 C -0.25191 -0.57871 -0.28611 -0.62524 -0.3191 -0.65695 C -0.33507 -0.67246 -0.32899 -0.66135 -0.34548 -0.67454 C -0.34878 -0.67709 -0.35104 -0.68149 -0.35434 -0.68427 C -0.37118 -0.69839 -0.39236 -0.70163 -0.41163 -0.70394 C -0.42691 -0.70811 -0.44201 -0.71204 -0.45729 -0.71575 C -0.46666 -0.71806 -0.45989 -0.71667 -0.46753 -0.71968 C -0.46944 -0.72038 -0.47344 -0.72153 -0.47344 -0.72153 " pathEditMode="relative" ptsTypes="ffffffffffffffA">
                                      <p:cBhvr>
                                        <p:cTn id="18" dur="2000" fill="hold"/>
                                        <p:tgtEl>
                                          <p:spTgt spid="513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Grp="1" noChangeAspect="1" noChangeArrowheads="1"/>
          </p:cNvPicPr>
          <p:nvPr>
            <p:ph idx="1"/>
          </p:nvPr>
        </p:nvPicPr>
        <p:blipFill>
          <a:blip r:embed="rId2"/>
          <a:srcRect l="16471" t="31942" r="39605" b="33593"/>
          <a:stretch>
            <a:fillRect/>
          </a:stretch>
        </p:blipFill>
        <p:spPr bwMode="auto">
          <a:xfrm>
            <a:off x="0" y="0"/>
            <a:ext cx="9144000" cy="6858000"/>
          </a:xfrm>
          <a:prstGeom prst="rect">
            <a:avLst/>
          </a:prstGeom>
          <a:noFill/>
          <a:ln w="9525">
            <a:noFill/>
            <a:miter lim="800000"/>
            <a:headEnd/>
            <a:tailEnd/>
          </a:ln>
          <a:effectLst/>
        </p:spPr>
      </p:pic>
      <p:sp>
        <p:nvSpPr>
          <p:cNvPr id="23" name="Прямоугольник 22"/>
          <p:cNvSpPr/>
          <p:nvPr/>
        </p:nvSpPr>
        <p:spPr>
          <a:xfrm flipH="1">
            <a:off x="17859436" y="714357"/>
            <a:ext cx="428660" cy="10064294"/>
          </a:xfrm>
          <a:prstGeom prst="rect">
            <a:avLst/>
          </a:prstGeom>
        </p:spPr>
        <p:txBody>
          <a:bodyPr wrap="square">
            <a:spAutoFit/>
          </a:bodyPr>
          <a:lstStyle/>
          <a:p>
            <a:pPr algn="ctr"/>
            <a:r>
              <a:rPr lang="ru-RU" b="1" dirty="0" smtClean="0">
                <a:latin typeface="Times New Roman" pitchFamily="18" charset="0"/>
                <a:cs typeface="Times New Roman" pitchFamily="18" charset="0"/>
              </a:rPr>
              <a:t>Дидактик </a:t>
            </a:r>
            <a:r>
              <a:rPr lang="ru-RU" b="1" dirty="0" err="1" smtClean="0">
                <a:latin typeface="Times New Roman" pitchFamily="18" charset="0"/>
                <a:cs typeface="Times New Roman" pitchFamily="18" charset="0"/>
              </a:rPr>
              <a:t>уен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Нич</a:t>
            </a:r>
            <a:r>
              <a:rPr lang="tt-RU" b="1" dirty="0" smtClean="0">
                <a:latin typeface="Times New Roman" pitchFamily="18" charset="0"/>
                <a:cs typeface="Times New Roman" pitchFamily="18" charset="0"/>
              </a:rPr>
              <a:t>ә үрдәк?” </a:t>
            </a:r>
          </a:p>
          <a:p>
            <a:pPr algn="ctr"/>
            <a:r>
              <a:rPr lang="tt-RU" b="1" dirty="0" smtClean="0">
                <a:latin typeface="Times New Roman" pitchFamily="18" charset="0"/>
                <a:cs typeface="Times New Roman" pitchFamily="18" charset="0"/>
              </a:rPr>
              <a:t>Үрдәк бәбкәләре кайсы якка карыйлар</a:t>
            </a:r>
            <a:endParaRPr lang="ru-RU" dirty="0"/>
          </a:p>
        </p:txBody>
      </p:sp>
      <p:pic>
        <p:nvPicPr>
          <p:cNvPr id="10" name="Picture 6" descr="http://nachalo4ka.ru/wp-content/uploads/2014/08/utenok-00.png"/>
          <p:cNvPicPr>
            <a:picLocks noChangeAspect="1" noChangeArrowheads="1"/>
          </p:cNvPicPr>
          <p:nvPr/>
        </p:nvPicPr>
        <p:blipFill>
          <a:blip r:embed="rId3" cstate="print"/>
          <a:srcRect/>
          <a:stretch>
            <a:fillRect/>
          </a:stretch>
        </p:blipFill>
        <p:spPr bwMode="auto">
          <a:xfrm>
            <a:off x="4643437" y="3643314"/>
            <a:ext cx="1405303" cy="1714512"/>
          </a:xfrm>
          <a:prstGeom prst="rect">
            <a:avLst/>
          </a:prstGeom>
          <a:noFill/>
        </p:spPr>
      </p:pic>
      <p:pic>
        <p:nvPicPr>
          <p:cNvPr id="18442" name="Picture 10" descr="http://nachalo4ka.ru/wp-content/uploads/2014/08/utenok-00.png"/>
          <p:cNvPicPr>
            <a:picLocks noChangeAspect="1" noChangeArrowheads="1"/>
          </p:cNvPicPr>
          <p:nvPr/>
        </p:nvPicPr>
        <p:blipFill>
          <a:blip r:embed="rId4" cstate="print"/>
          <a:srcRect/>
          <a:stretch>
            <a:fillRect/>
          </a:stretch>
        </p:blipFill>
        <p:spPr bwMode="auto">
          <a:xfrm flipH="1">
            <a:off x="7429520" y="4643446"/>
            <a:ext cx="1522392" cy="1857364"/>
          </a:xfrm>
          <a:prstGeom prst="rect">
            <a:avLst/>
          </a:prstGeom>
          <a:noFill/>
        </p:spPr>
      </p:pic>
      <p:pic>
        <p:nvPicPr>
          <p:cNvPr id="16" name="Picture 10" descr="http://nachalo4ka.ru/wp-content/uploads/2014/08/utenok-00.png"/>
          <p:cNvPicPr>
            <a:picLocks noChangeAspect="1" noChangeArrowheads="1"/>
          </p:cNvPicPr>
          <p:nvPr/>
        </p:nvPicPr>
        <p:blipFill>
          <a:blip r:embed="rId5" cstate="print"/>
          <a:srcRect/>
          <a:stretch>
            <a:fillRect/>
          </a:stretch>
        </p:blipFill>
        <p:spPr bwMode="auto">
          <a:xfrm flipH="1">
            <a:off x="5429256" y="4714884"/>
            <a:ext cx="1571636" cy="1917443"/>
          </a:xfrm>
          <a:prstGeom prst="rect">
            <a:avLst/>
          </a:prstGeom>
          <a:noFill/>
        </p:spPr>
      </p:pic>
      <p:pic>
        <p:nvPicPr>
          <p:cNvPr id="12" name="Picture 6" descr="http://nachalo4ka.ru/wp-content/uploads/2014/08/utenok-00.png"/>
          <p:cNvPicPr>
            <a:picLocks noChangeAspect="1" noChangeArrowheads="1"/>
          </p:cNvPicPr>
          <p:nvPr/>
        </p:nvPicPr>
        <p:blipFill>
          <a:blip r:embed="rId3" cstate="print"/>
          <a:srcRect/>
          <a:stretch>
            <a:fillRect/>
          </a:stretch>
        </p:blipFill>
        <p:spPr bwMode="auto">
          <a:xfrm>
            <a:off x="3357554" y="4643446"/>
            <a:ext cx="1428760" cy="1743131"/>
          </a:xfrm>
          <a:prstGeom prst="rect">
            <a:avLst/>
          </a:prstGeom>
          <a:noFill/>
        </p:spPr>
      </p:pic>
      <p:pic>
        <p:nvPicPr>
          <p:cNvPr id="9" name="Picture 6" descr="http://nachalo4ka.ru/wp-content/uploads/2014/08/utenok-00.png"/>
          <p:cNvPicPr>
            <a:picLocks noChangeAspect="1" noChangeArrowheads="1"/>
          </p:cNvPicPr>
          <p:nvPr/>
        </p:nvPicPr>
        <p:blipFill>
          <a:blip r:embed="rId3" cstate="print"/>
          <a:srcRect/>
          <a:stretch>
            <a:fillRect/>
          </a:stretch>
        </p:blipFill>
        <p:spPr bwMode="auto">
          <a:xfrm>
            <a:off x="6429388" y="3643314"/>
            <a:ext cx="1405303" cy="1714512"/>
          </a:xfrm>
          <a:prstGeom prst="rect">
            <a:avLst/>
          </a:prstGeom>
          <a:noFill/>
        </p:spPr>
      </p:pic>
      <p:pic>
        <p:nvPicPr>
          <p:cNvPr id="18445" name="Picture 13" descr="http://nachalo4ka.ru/wp-content/uploads/2014/10/utenok.png"/>
          <p:cNvPicPr>
            <a:picLocks noChangeAspect="1" noChangeArrowheads="1"/>
          </p:cNvPicPr>
          <p:nvPr/>
        </p:nvPicPr>
        <p:blipFill>
          <a:blip r:embed="rId6" cstate="print"/>
          <a:srcRect/>
          <a:stretch>
            <a:fillRect/>
          </a:stretch>
        </p:blipFill>
        <p:spPr bwMode="auto">
          <a:xfrm>
            <a:off x="642910" y="1857364"/>
            <a:ext cx="2662459" cy="3357585"/>
          </a:xfrm>
          <a:prstGeom prst="rect">
            <a:avLst/>
          </a:prstGeom>
          <a:noFill/>
        </p:spPr>
      </p:pic>
      <p:sp>
        <p:nvSpPr>
          <p:cNvPr id="26" name="TextBox 25"/>
          <p:cNvSpPr txBox="1"/>
          <p:nvPr/>
        </p:nvSpPr>
        <p:spPr>
          <a:xfrm>
            <a:off x="1928794" y="1071546"/>
            <a:ext cx="5715040" cy="707886"/>
          </a:xfrm>
          <a:prstGeom prst="rect">
            <a:avLst/>
          </a:prstGeom>
          <a:noFill/>
        </p:spPr>
        <p:txBody>
          <a:bodyPr wrap="square" rtlCol="0">
            <a:spAutoFit/>
          </a:bodyPr>
          <a:lstStyle/>
          <a:p>
            <a:r>
              <a:rPr lang="tt-RU" sz="2000" b="1" dirty="0" smtClean="0">
                <a:latin typeface="Times New Roman" pitchFamily="18" charset="0"/>
                <a:cs typeface="Times New Roman" pitchFamily="18" charset="0"/>
              </a:rPr>
              <a:t> “Ничә үрдәк бәбкәсе,?</a:t>
            </a:r>
          </a:p>
          <a:p>
            <a:r>
              <a:rPr lang="tt-RU" sz="2000" b="1" dirty="0" smtClean="0">
                <a:latin typeface="Times New Roman" pitchFamily="18" charset="0"/>
                <a:cs typeface="Times New Roman" pitchFamily="18" charset="0"/>
              </a:rPr>
              <a:t>Алар кайсы якка карыйлар?</a:t>
            </a:r>
            <a:endParaRPr lang="ru-RU" sz="2000" b="1" dirty="0">
              <a:latin typeface="Times New Roman" pitchFamily="18" charset="0"/>
              <a:cs typeface="Times New Roman" pitchFamily="18" charset="0"/>
            </a:endParaRPr>
          </a:p>
        </p:txBody>
      </p:sp>
      <p:sp>
        <p:nvSpPr>
          <p:cNvPr id="20" name="TextBox 19"/>
          <p:cNvSpPr txBox="1"/>
          <p:nvPr/>
        </p:nvSpPr>
        <p:spPr>
          <a:xfrm>
            <a:off x="2000232" y="500042"/>
            <a:ext cx="5357850" cy="461665"/>
          </a:xfrm>
          <a:prstGeom prst="rect">
            <a:avLst/>
          </a:prstGeom>
          <a:noFill/>
        </p:spPr>
        <p:txBody>
          <a:bodyPr wrap="square" rtlCol="0">
            <a:spAutoFit/>
          </a:bodyPr>
          <a:lstStyle/>
          <a:p>
            <a:r>
              <a:rPr lang="tt-RU" sz="2400" b="1" dirty="0" smtClean="0">
                <a:latin typeface="Times New Roman" pitchFamily="18" charset="0"/>
                <a:cs typeface="Times New Roman" pitchFamily="18" charset="0"/>
              </a:rPr>
              <a:t>Дидактик уен: Әйдәгез, саныйбыз!”</a:t>
            </a:r>
            <a:endParaRPr lang="ru-RU" sz="2400" b="1" dirty="0">
              <a:latin typeface="Times New Roman" pitchFamily="18" charset="0"/>
              <a:cs typeface="Times New Roman" pitchFamily="18" charset="0"/>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nodeType="clickEffect">
                                  <p:stCondLst>
                                    <p:cond delay="0"/>
                                  </p:stCondLst>
                                  <p:childTnLst>
                                    <p:set>
                                      <p:cBhvr>
                                        <p:cTn id="31" dur="1" fill="hold">
                                          <p:stCondLst>
                                            <p:cond delay="0"/>
                                          </p:stCondLst>
                                        </p:cTn>
                                        <p:tgtEl>
                                          <p:spTgt spid="18442"/>
                                        </p:tgtEl>
                                        <p:attrNameLst>
                                          <p:attrName>style.visibility</p:attrName>
                                        </p:attrNameLst>
                                      </p:cBhvr>
                                      <p:to>
                                        <p:strVal val="visible"/>
                                      </p:to>
                                    </p:set>
                                    <p:animScale>
                                      <p:cBhvr>
                                        <p:cTn id="32" dur="1000" decel="50000" fill="hold">
                                          <p:stCondLst>
                                            <p:cond delay="0"/>
                                          </p:stCondLst>
                                        </p:cTn>
                                        <p:tgtEl>
                                          <p:spTgt spid="1844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18442"/>
                                        </p:tgtEl>
                                        <p:attrNameLst>
                                          <p:attrName>ppt_x</p:attrName>
                                          <p:attrName>ppt_y</p:attrName>
                                        </p:attrNameLst>
                                      </p:cBhvr>
                                    </p:animMotion>
                                    <p:animEffect transition="in" filter="fade">
                                      <p:cBhvr>
                                        <p:cTn id="34" dur="1000"/>
                                        <p:tgtEl>
                                          <p:spTgt spid="1844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p:cNvPicPr>
            <a:picLocks noGrp="1" noChangeAspect="1" noChangeArrowheads="1"/>
          </p:cNvPicPr>
          <p:nvPr>
            <p:ph idx="1"/>
          </p:nvPr>
        </p:nvPicPr>
        <p:blipFill>
          <a:blip r:embed="rId2"/>
          <a:srcRect l="16471" t="23438" r="39605" b="40755"/>
          <a:stretch>
            <a:fillRect/>
          </a:stretch>
        </p:blipFill>
        <p:spPr bwMode="auto">
          <a:xfrm>
            <a:off x="0" y="0"/>
            <a:ext cx="9143999" cy="6858000"/>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50503" t="61055" r="47005" b="23118"/>
          <a:stretch>
            <a:fillRect/>
          </a:stretch>
        </p:blipFill>
        <p:spPr bwMode="auto">
          <a:xfrm>
            <a:off x="142844" y="2643182"/>
            <a:ext cx="571504" cy="2093690"/>
          </a:xfrm>
          <a:prstGeom prst="rect">
            <a:avLst/>
          </a:prstGeom>
          <a:noFill/>
          <a:ln w="9525">
            <a:noFill/>
            <a:miter lim="800000"/>
            <a:headEnd/>
            <a:tailEnd/>
          </a:ln>
          <a:effectLst/>
        </p:spPr>
      </p:pic>
      <p:pic>
        <p:nvPicPr>
          <p:cNvPr id="8" name="Picture 2"/>
          <p:cNvPicPr>
            <a:picLocks noChangeAspect="1" noChangeArrowheads="1"/>
          </p:cNvPicPr>
          <p:nvPr/>
        </p:nvPicPr>
        <p:blipFill>
          <a:blip r:embed="rId3"/>
          <a:srcRect l="32792" t="62675" r="28319" b="33005"/>
          <a:stretch>
            <a:fillRect/>
          </a:stretch>
        </p:blipFill>
        <p:spPr bwMode="auto">
          <a:xfrm>
            <a:off x="0" y="3214686"/>
            <a:ext cx="9072658" cy="571504"/>
          </a:xfrm>
          <a:prstGeom prst="rect">
            <a:avLst/>
          </a:prstGeom>
          <a:noFill/>
          <a:ln w="9525">
            <a:noFill/>
            <a:miter lim="800000"/>
            <a:headEnd/>
            <a:tailEnd/>
          </a:ln>
          <a:effectLst/>
        </p:spPr>
      </p:pic>
      <p:pic>
        <p:nvPicPr>
          <p:cNvPr id="9" name="Picture 2"/>
          <p:cNvPicPr>
            <a:picLocks noChangeAspect="1" noChangeArrowheads="1"/>
          </p:cNvPicPr>
          <p:nvPr/>
        </p:nvPicPr>
        <p:blipFill>
          <a:blip r:embed="rId3"/>
          <a:srcRect l="50503" t="61055" r="47005" b="23118"/>
          <a:stretch>
            <a:fillRect/>
          </a:stretch>
        </p:blipFill>
        <p:spPr bwMode="auto">
          <a:xfrm>
            <a:off x="8358214" y="2643182"/>
            <a:ext cx="571504" cy="2093690"/>
          </a:xfrm>
          <a:prstGeom prst="rect">
            <a:avLst/>
          </a:prstGeom>
          <a:noFill/>
          <a:ln w="9525">
            <a:noFill/>
            <a:miter lim="800000"/>
            <a:headEnd/>
            <a:tailEnd/>
          </a:ln>
          <a:effectLst/>
        </p:spPr>
      </p:pic>
      <p:pic>
        <p:nvPicPr>
          <p:cNvPr id="10" name="Picture 2"/>
          <p:cNvPicPr>
            <a:picLocks noChangeAspect="1" noChangeArrowheads="1"/>
          </p:cNvPicPr>
          <p:nvPr/>
        </p:nvPicPr>
        <p:blipFill>
          <a:blip r:embed="rId3"/>
          <a:srcRect l="50503" t="61055" r="47005" b="23118"/>
          <a:stretch>
            <a:fillRect/>
          </a:stretch>
        </p:blipFill>
        <p:spPr bwMode="auto">
          <a:xfrm>
            <a:off x="2143108" y="2643182"/>
            <a:ext cx="571504" cy="2093690"/>
          </a:xfrm>
          <a:prstGeom prst="rect">
            <a:avLst/>
          </a:prstGeom>
          <a:noFill/>
          <a:ln w="9525">
            <a:noFill/>
            <a:miter lim="800000"/>
            <a:headEnd/>
            <a:tailEnd/>
          </a:ln>
          <a:effectLst/>
        </p:spPr>
      </p:pic>
      <p:pic>
        <p:nvPicPr>
          <p:cNvPr id="11" name="Picture 2"/>
          <p:cNvPicPr>
            <a:picLocks noChangeAspect="1" noChangeArrowheads="1"/>
          </p:cNvPicPr>
          <p:nvPr/>
        </p:nvPicPr>
        <p:blipFill>
          <a:blip r:embed="rId3"/>
          <a:srcRect l="50503" t="61055" r="47005" b="23118"/>
          <a:stretch>
            <a:fillRect/>
          </a:stretch>
        </p:blipFill>
        <p:spPr bwMode="auto">
          <a:xfrm>
            <a:off x="4214810" y="2643182"/>
            <a:ext cx="571504" cy="2093690"/>
          </a:xfrm>
          <a:prstGeom prst="rect">
            <a:avLst/>
          </a:prstGeom>
          <a:noFill/>
          <a:ln w="9525">
            <a:noFill/>
            <a:miter lim="800000"/>
            <a:headEnd/>
            <a:tailEnd/>
          </a:ln>
          <a:effectLst/>
        </p:spPr>
      </p:pic>
      <p:pic>
        <p:nvPicPr>
          <p:cNvPr id="12" name="Picture 2"/>
          <p:cNvPicPr>
            <a:picLocks noChangeAspect="1" noChangeArrowheads="1"/>
          </p:cNvPicPr>
          <p:nvPr/>
        </p:nvPicPr>
        <p:blipFill>
          <a:blip r:embed="rId3"/>
          <a:srcRect l="50503" t="61055" r="47005" b="23118"/>
          <a:stretch>
            <a:fillRect/>
          </a:stretch>
        </p:blipFill>
        <p:spPr bwMode="auto">
          <a:xfrm>
            <a:off x="6286512" y="2643182"/>
            <a:ext cx="571504" cy="2093690"/>
          </a:xfrm>
          <a:prstGeom prst="rect">
            <a:avLst/>
          </a:prstGeom>
          <a:noFill/>
          <a:ln w="9525">
            <a:noFill/>
            <a:miter lim="800000"/>
            <a:headEnd/>
            <a:tailEnd/>
          </a:ln>
          <a:effectLst/>
        </p:spPr>
      </p:pic>
      <p:pic>
        <p:nvPicPr>
          <p:cNvPr id="13" name="Picture 2" descr="http://nachalo4ka.ru/wp-content/uploads/2014/10/dva-utenka-0.png"/>
          <p:cNvPicPr>
            <a:picLocks noChangeAspect="1" noChangeArrowheads="1"/>
          </p:cNvPicPr>
          <p:nvPr/>
        </p:nvPicPr>
        <p:blipFill>
          <a:blip r:embed="rId4"/>
          <a:srcRect l="61360" b="44396"/>
          <a:stretch>
            <a:fillRect/>
          </a:stretch>
        </p:blipFill>
        <p:spPr bwMode="auto">
          <a:xfrm>
            <a:off x="500034" y="1500174"/>
            <a:ext cx="1619480" cy="1717276"/>
          </a:xfrm>
          <a:prstGeom prst="rect">
            <a:avLst/>
          </a:prstGeom>
          <a:noFill/>
        </p:spPr>
      </p:pic>
      <p:pic>
        <p:nvPicPr>
          <p:cNvPr id="14" name="Picture 10" descr="https://ds02.infourok.ru/uploads/ex/0d49/00088540-5febd63b/hello_html_1721d0c4.png"/>
          <p:cNvPicPr>
            <a:picLocks noChangeAspect="1" noChangeArrowheads="1"/>
          </p:cNvPicPr>
          <p:nvPr/>
        </p:nvPicPr>
        <p:blipFill>
          <a:blip r:embed="rId5"/>
          <a:srcRect l="11905" r="16667" b="48969"/>
          <a:stretch>
            <a:fillRect/>
          </a:stretch>
        </p:blipFill>
        <p:spPr bwMode="auto">
          <a:xfrm>
            <a:off x="2071670" y="928670"/>
            <a:ext cx="2143140" cy="2286016"/>
          </a:xfrm>
          <a:prstGeom prst="rect">
            <a:avLst/>
          </a:prstGeom>
          <a:noFill/>
        </p:spPr>
      </p:pic>
      <p:pic>
        <p:nvPicPr>
          <p:cNvPr id="15" name="Picture 2" descr="http://s5.hostingkartinok.com/uploads/images/2013/07/662f5ba1d48dc225414274c03a9e8302.png"/>
          <p:cNvPicPr>
            <a:picLocks noChangeAspect="1" noChangeArrowheads="1"/>
          </p:cNvPicPr>
          <p:nvPr/>
        </p:nvPicPr>
        <p:blipFill>
          <a:blip r:embed="rId6" cstate="print"/>
          <a:srcRect l="-1953" t="10676" b="24822"/>
          <a:stretch>
            <a:fillRect/>
          </a:stretch>
        </p:blipFill>
        <p:spPr bwMode="auto">
          <a:xfrm>
            <a:off x="4286248" y="1643050"/>
            <a:ext cx="2263156" cy="1571636"/>
          </a:xfrm>
          <a:prstGeom prst="rect">
            <a:avLst/>
          </a:prstGeom>
          <a:noFill/>
        </p:spPr>
      </p:pic>
      <p:pic>
        <p:nvPicPr>
          <p:cNvPr id="16" name="Picture 2" descr="http://clipartmania.ru/uploads/gallery/main/451/pig-21.png"/>
          <p:cNvPicPr>
            <a:picLocks noChangeAspect="1" noChangeArrowheads="1"/>
          </p:cNvPicPr>
          <p:nvPr/>
        </p:nvPicPr>
        <p:blipFill>
          <a:blip r:embed="rId7"/>
          <a:srcRect t="7500" r="44973" b="41875"/>
          <a:stretch>
            <a:fillRect/>
          </a:stretch>
        </p:blipFill>
        <p:spPr bwMode="auto">
          <a:xfrm>
            <a:off x="6572264" y="1643050"/>
            <a:ext cx="1643047" cy="1643074"/>
          </a:xfrm>
          <a:prstGeom prst="rect">
            <a:avLst/>
          </a:prstGeom>
          <a:noFill/>
        </p:spPr>
      </p:pic>
      <p:pic>
        <p:nvPicPr>
          <p:cNvPr id="17" name="Picture 10" descr="https://ds02.infourok.ru/uploads/ex/0d49/00088540-5febd63b/hello_html_1721d0c4.png"/>
          <p:cNvPicPr>
            <a:picLocks noChangeAspect="1" noChangeArrowheads="1"/>
          </p:cNvPicPr>
          <p:nvPr/>
        </p:nvPicPr>
        <p:blipFill>
          <a:blip r:embed="rId5"/>
          <a:srcRect l="29786" t="54398" r="27660" b="18526"/>
          <a:stretch>
            <a:fillRect/>
          </a:stretch>
        </p:blipFill>
        <p:spPr bwMode="auto">
          <a:xfrm>
            <a:off x="714348" y="3786190"/>
            <a:ext cx="1428760" cy="1357322"/>
          </a:xfrm>
          <a:prstGeom prst="rect">
            <a:avLst/>
          </a:prstGeom>
          <a:noFill/>
        </p:spPr>
      </p:pic>
      <p:pic>
        <p:nvPicPr>
          <p:cNvPr id="18" name="Picture 4" descr="https://im0-tub-ru.yandex.net/i?id=615982c5658ea3eb6a588e69fdf2a894&amp;n=33&amp;h=215&amp;w=159"/>
          <p:cNvPicPr>
            <a:picLocks noChangeAspect="1" noChangeArrowheads="1"/>
          </p:cNvPicPr>
          <p:nvPr/>
        </p:nvPicPr>
        <p:blipFill>
          <a:blip r:embed="rId8"/>
          <a:srcRect l="18029" t="68889" r="12858"/>
          <a:stretch>
            <a:fillRect/>
          </a:stretch>
        </p:blipFill>
        <p:spPr bwMode="auto">
          <a:xfrm>
            <a:off x="2786050" y="3786190"/>
            <a:ext cx="1428760" cy="1214446"/>
          </a:xfrm>
          <a:prstGeom prst="rect">
            <a:avLst/>
          </a:prstGeom>
          <a:noFill/>
        </p:spPr>
      </p:pic>
      <p:pic>
        <p:nvPicPr>
          <p:cNvPr id="19" name="Picture 6" descr="http://vetuprkirov.ru/assets/mgr/images/21.07.2015-1.jpg"/>
          <p:cNvPicPr>
            <a:picLocks noChangeAspect="1" noChangeArrowheads="1"/>
          </p:cNvPicPr>
          <p:nvPr/>
        </p:nvPicPr>
        <p:blipFill>
          <a:blip r:embed="rId9"/>
          <a:srcRect l="47072" t="62068" r="12826"/>
          <a:stretch>
            <a:fillRect/>
          </a:stretch>
        </p:blipFill>
        <p:spPr bwMode="auto">
          <a:xfrm>
            <a:off x="4857753" y="3786190"/>
            <a:ext cx="1285884" cy="1291671"/>
          </a:xfrm>
          <a:prstGeom prst="rect">
            <a:avLst/>
          </a:prstGeom>
          <a:noFill/>
        </p:spPr>
      </p:pic>
      <p:pic>
        <p:nvPicPr>
          <p:cNvPr id="20" name="Picture 2" descr="http://s5.hostingkartinok.com/uploads/images/2013/07/662f5ba1d48dc225414274c03a9e8302.png"/>
          <p:cNvPicPr>
            <a:picLocks noChangeAspect="1" noChangeArrowheads="1"/>
          </p:cNvPicPr>
          <p:nvPr/>
        </p:nvPicPr>
        <p:blipFill>
          <a:blip r:embed="rId10"/>
          <a:srcRect l="25391" t="77403" r="25781"/>
          <a:stretch>
            <a:fillRect/>
          </a:stretch>
        </p:blipFill>
        <p:spPr bwMode="auto">
          <a:xfrm>
            <a:off x="6572264" y="3643314"/>
            <a:ext cx="1636426" cy="1285884"/>
          </a:xfrm>
          <a:prstGeom prst="rect">
            <a:avLst/>
          </a:prstGeom>
          <a:noFill/>
        </p:spPr>
      </p:pic>
      <p:sp>
        <p:nvSpPr>
          <p:cNvPr id="21" name="Прямоугольник 20"/>
          <p:cNvSpPr/>
          <p:nvPr/>
        </p:nvSpPr>
        <p:spPr>
          <a:xfrm>
            <a:off x="2000232" y="285728"/>
            <a:ext cx="6072230" cy="461665"/>
          </a:xfrm>
          <a:prstGeom prst="rect">
            <a:avLst/>
          </a:prstGeom>
        </p:spPr>
        <p:txBody>
          <a:bodyPr wrap="square">
            <a:spAutoFit/>
          </a:bodyPr>
          <a:lstStyle/>
          <a:p>
            <a:r>
              <a:rPr lang="ru-RU" sz="2400" b="1" dirty="0" smtClean="0">
                <a:latin typeface="Times New Roman" pitchFamily="18" charset="0"/>
                <a:cs typeface="Times New Roman" pitchFamily="18" charset="0"/>
              </a:rPr>
              <a:t>Дидактик </a:t>
            </a:r>
            <a:r>
              <a:rPr lang="ru-RU" sz="2400" b="1" dirty="0" err="1" smtClean="0">
                <a:latin typeface="Times New Roman" pitchFamily="18" charset="0"/>
                <a:cs typeface="Times New Roman" pitchFamily="18" charset="0"/>
              </a:rPr>
              <a:t>уен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Буталчык</a:t>
            </a: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«Путаница»</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4045 0.01273 C -0.10764 0.00764 -0.17483 0.01041 -0.24219 0.01041 " pathEditMode="relative" rAng="0" ptsTypes="fA">
                                      <p:cBhvr>
                                        <p:cTn id="6" dur="2000" fill="hold"/>
                                        <p:tgtEl>
                                          <p:spTgt spid="18"/>
                                        </p:tgtEl>
                                        <p:attrNameLst>
                                          <p:attrName>ppt_x</p:attrName>
                                          <p:attrName>ppt_y</p:attrName>
                                        </p:attrNameLst>
                                      </p:cBhvr>
                                      <p:rCtr x="-101" y="-3"/>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38889E-6 -4.44444E-6 C 0.06962 -0.01736 0.14531 0.00232 0.21667 0.00232 " pathEditMode="relative" ptsTypes="fA">
                                      <p:cBhvr>
                                        <p:cTn id="10" dur="2000" fill="hold"/>
                                        <p:tgtEl>
                                          <p:spTgt spid="17"/>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33333E-6 -4.81481E-6 C 0.04132 0.00162 0.08246 0.00532 0.12361 0.01181 C 0.13368 0.01597 0.14427 0.01435 0.15451 0.01759 C 0.17257 0.0162 0.1908 0.01551 0.20885 0.01366 C 0.21024 0.01343 0.21632 0.01019 0.21771 0.00972 C 0.21962 0.00903 0.22361 0.00787 0.22361 0.00787 " pathEditMode="relative" ptsTypes="fffffA">
                                      <p:cBhvr>
                                        <p:cTn id="14" dur="2000" fill="hold"/>
                                        <p:tgtEl>
                                          <p:spTgt spid="19"/>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6.94444E-6 2.96296E-6 C -0.00348 -0.0007 -0.00678 -0.00116 -0.01025 -0.00185 C -0.01719 -0.00324 -0.03091 -0.00579 -0.03091 -0.00579 C -0.09028 -0.0051 -0.14948 -0.0051 -0.20886 -0.00394 C -0.21719 -0.00371 -0.23386 2.96296E-6 -0.23386 2.96296E-6 " pathEditMode="relative" ptsTypes="ffffA">
                                      <p:cBhvr>
                                        <p:cTn id="18" dur="20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srcRect l="20228" t="23438" r="39605" b="33593"/>
          <a:stretch>
            <a:fillRect/>
          </a:stretch>
        </p:blipFill>
        <p:spPr bwMode="auto">
          <a:xfrm>
            <a:off x="0" y="0"/>
            <a:ext cx="9256747" cy="7032287"/>
          </a:xfrm>
          <a:prstGeom prst="rect">
            <a:avLst/>
          </a:prstGeom>
          <a:noFill/>
          <a:ln w="9525">
            <a:noFill/>
            <a:miter lim="800000"/>
            <a:headEnd/>
            <a:tailEnd/>
          </a:ln>
          <a:effectLst/>
        </p:spPr>
      </p:pic>
      <p:sp>
        <p:nvSpPr>
          <p:cNvPr id="10" name="Прямоугольник 9"/>
          <p:cNvSpPr/>
          <p:nvPr/>
        </p:nvSpPr>
        <p:spPr>
          <a:xfrm>
            <a:off x="1714480" y="428604"/>
            <a:ext cx="5929354" cy="1261884"/>
          </a:xfrm>
          <a:prstGeom prst="rect">
            <a:avLst/>
          </a:prstGeom>
        </p:spPr>
        <p:txBody>
          <a:bodyPr wrap="square">
            <a:spAutoFit/>
          </a:bodyPr>
          <a:lstStyle/>
          <a:p>
            <a:r>
              <a:rPr lang="tt-RU" sz="2400" b="1" dirty="0" smtClean="0">
                <a:latin typeface="Times New Roman" pitchFamily="18" charset="0"/>
                <a:cs typeface="Times New Roman" pitchFamily="18" charset="0"/>
              </a:rPr>
              <a:t>Дидактик уен “Койрыкларын тап”</a:t>
            </a:r>
          </a:p>
          <a:p>
            <a:r>
              <a:rPr lang="tt-RU" sz="2400" b="1" dirty="0" smtClean="0">
                <a:latin typeface="Times New Roman" pitchFamily="18" charset="0"/>
                <a:cs typeface="Times New Roman" pitchFamily="18" charset="0"/>
              </a:rPr>
              <a:t>                          “Хвосты перепутались”</a:t>
            </a:r>
          </a:p>
          <a:p>
            <a:r>
              <a:rPr lang="tt-RU" sz="2800" b="1" dirty="0" smtClean="0">
                <a:latin typeface="Times New Roman" pitchFamily="18" charset="0"/>
                <a:cs typeface="Times New Roman" pitchFamily="18" charset="0"/>
              </a:rPr>
              <a:t>                            </a:t>
            </a:r>
            <a:endParaRPr lang="ru-RU" sz="2800" b="1" dirty="0">
              <a:latin typeface="Times New Roman" pitchFamily="18" charset="0"/>
              <a:cs typeface="Times New Roman" pitchFamily="18" charset="0"/>
            </a:endParaRPr>
          </a:p>
        </p:txBody>
      </p:sp>
      <p:pic>
        <p:nvPicPr>
          <p:cNvPr id="4098" name="Picture 2" descr="http://ru.seaicons.com/wp-content/uploads/2016/05/Pigs-Tail-icon.png"/>
          <p:cNvPicPr>
            <a:picLocks noChangeAspect="1" noChangeArrowheads="1"/>
          </p:cNvPicPr>
          <p:nvPr/>
        </p:nvPicPr>
        <p:blipFill>
          <a:blip r:embed="rId3"/>
          <a:srcRect/>
          <a:stretch>
            <a:fillRect/>
          </a:stretch>
        </p:blipFill>
        <p:spPr bwMode="auto">
          <a:xfrm>
            <a:off x="6572264" y="3857628"/>
            <a:ext cx="1357322" cy="1219201"/>
          </a:xfrm>
          <a:prstGeom prst="rect">
            <a:avLst/>
          </a:prstGeom>
          <a:noFill/>
        </p:spPr>
      </p:pic>
      <p:pic>
        <p:nvPicPr>
          <p:cNvPr id="4102" name="Picture 6" descr="http://abload.de/img/kedi-png-cats-png-180kcou1.png"/>
          <p:cNvPicPr>
            <a:picLocks noChangeAspect="1" noChangeArrowheads="1"/>
          </p:cNvPicPr>
          <p:nvPr/>
        </p:nvPicPr>
        <p:blipFill>
          <a:blip r:embed="rId4"/>
          <a:srcRect b="35960"/>
          <a:stretch>
            <a:fillRect/>
          </a:stretch>
        </p:blipFill>
        <p:spPr bwMode="auto">
          <a:xfrm>
            <a:off x="3929058" y="1357298"/>
            <a:ext cx="2789198" cy="2428892"/>
          </a:xfrm>
          <a:prstGeom prst="rect">
            <a:avLst/>
          </a:prstGeom>
          <a:noFill/>
        </p:spPr>
      </p:pic>
      <p:pic>
        <p:nvPicPr>
          <p:cNvPr id="4114" name="Picture 18" descr="http://borisova.3dn.ru/kartinki/weseliptisi/8-8-.png"/>
          <p:cNvPicPr>
            <a:picLocks noChangeAspect="1" noChangeArrowheads="1"/>
          </p:cNvPicPr>
          <p:nvPr/>
        </p:nvPicPr>
        <p:blipFill>
          <a:blip r:embed="rId5"/>
          <a:srcRect l="53250" r="3999" b="4411"/>
          <a:stretch>
            <a:fillRect/>
          </a:stretch>
        </p:blipFill>
        <p:spPr bwMode="auto">
          <a:xfrm>
            <a:off x="6715140" y="1071546"/>
            <a:ext cx="1571636" cy="2476517"/>
          </a:xfrm>
          <a:prstGeom prst="rect">
            <a:avLst/>
          </a:prstGeom>
          <a:noFill/>
        </p:spPr>
      </p:pic>
      <p:pic>
        <p:nvPicPr>
          <p:cNvPr id="23" name="Picture 18" descr="http://borisova.3dn.ru/kartinki/weseliptisi/8-8-.png"/>
          <p:cNvPicPr>
            <a:picLocks noChangeAspect="1" noChangeArrowheads="1"/>
          </p:cNvPicPr>
          <p:nvPr/>
        </p:nvPicPr>
        <p:blipFill>
          <a:blip r:embed="rId5"/>
          <a:srcRect r="47700" b="6249"/>
          <a:stretch>
            <a:fillRect/>
          </a:stretch>
        </p:blipFill>
        <p:spPr bwMode="auto">
          <a:xfrm>
            <a:off x="2714612" y="3571876"/>
            <a:ext cx="1571604" cy="1857388"/>
          </a:xfrm>
          <a:prstGeom prst="rect">
            <a:avLst/>
          </a:prstGeom>
          <a:noFill/>
        </p:spPr>
      </p:pic>
      <p:pic>
        <p:nvPicPr>
          <p:cNvPr id="16" name="Picture 2"/>
          <p:cNvPicPr>
            <a:picLocks noChangeAspect="1" noChangeArrowheads="1"/>
          </p:cNvPicPr>
          <p:nvPr/>
        </p:nvPicPr>
        <p:blipFill>
          <a:blip r:embed="rId6"/>
          <a:srcRect l="27017" t="77542" r="23952" b="18402"/>
          <a:stretch>
            <a:fillRect/>
          </a:stretch>
        </p:blipFill>
        <p:spPr bwMode="auto">
          <a:xfrm>
            <a:off x="571472" y="3429000"/>
            <a:ext cx="8143932" cy="393662"/>
          </a:xfrm>
          <a:prstGeom prst="rect">
            <a:avLst/>
          </a:prstGeom>
          <a:noFill/>
          <a:ln w="9525">
            <a:noFill/>
            <a:miter lim="800000"/>
            <a:headEnd/>
            <a:tailEnd/>
          </a:ln>
          <a:effectLst/>
        </p:spPr>
      </p:pic>
      <p:pic>
        <p:nvPicPr>
          <p:cNvPr id="17" name="Picture 2"/>
          <p:cNvPicPr>
            <a:picLocks noChangeAspect="1" noChangeArrowheads="1"/>
          </p:cNvPicPr>
          <p:nvPr/>
        </p:nvPicPr>
        <p:blipFill>
          <a:blip r:embed="rId6"/>
          <a:srcRect l="33038" t="69445" r="64811" b="11417"/>
          <a:stretch>
            <a:fillRect/>
          </a:stretch>
        </p:blipFill>
        <p:spPr bwMode="auto">
          <a:xfrm>
            <a:off x="2428859" y="2357430"/>
            <a:ext cx="418775" cy="2428892"/>
          </a:xfrm>
          <a:prstGeom prst="rect">
            <a:avLst/>
          </a:prstGeom>
          <a:noFill/>
          <a:ln w="9525">
            <a:noFill/>
            <a:miter lim="800000"/>
            <a:headEnd/>
            <a:tailEnd/>
          </a:ln>
          <a:effectLst/>
        </p:spPr>
      </p:pic>
      <p:pic>
        <p:nvPicPr>
          <p:cNvPr id="18" name="Picture 2"/>
          <p:cNvPicPr>
            <a:picLocks noChangeAspect="1" noChangeArrowheads="1"/>
          </p:cNvPicPr>
          <p:nvPr/>
        </p:nvPicPr>
        <p:blipFill>
          <a:blip r:embed="rId6"/>
          <a:srcRect l="33038" t="69445" r="64811" b="11417"/>
          <a:stretch>
            <a:fillRect/>
          </a:stretch>
        </p:blipFill>
        <p:spPr bwMode="auto">
          <a:xfrm>
            <a:off x="4357686" y="2285992"/>
            <a:ext cx="357190" cy="2375241"/>
          </a:xfrm>
          <a:prstGeom prst="rect">
            <a:avLst/>
          </a:prstGeom>
          <a:noFill/>
          <a:ln w="9525">
            <a:noFill/>
            <a:miter lim="800000"/>
            <a:headEnd/>
            <a:tailEnd/>
          </a:ln>
          <a:effectLst/>
        </p:spPr>
      </p:pic>
      <p:pic>
        <p:nvPicPr>
          <p:cNvPr id="19" name="Picture 2"/>
          <p:cNvPicPr>
            <a:picLocks noChangeAspect="1" noChangeArrowheads="1"/>
          </p:cNvPicPr>
          <p:nvPr/>
        </p:nvPicPr>
        <p:blipFill>
          <a:blip r:embed="rId6"/>
          <a:srcRect l="33038" t="69445" r="64811" b="11417"/>
          <a:stretch>
            <a:fillRect/>
          </a:stretch>
        </p:blipFill>
        <p:spPr bwMode="auto">
          <a:xfrm>
            <a:off x="6286512" y="2357430"/>
            <a:ext cx="357190" cy="2228866"/>
          </a:xfrm>
          <a:prstGeom prst="rect">
            <a:avLst/>
          </a:prstGeom>
          <a:noFill/>
          <a:ln w="9525">
            <a:noFill/>
            <a:miter lim="800000"/>
            <a:headEnd/>
            <a:tailEnd/>
          </a:ln>
          <a:effectLst/>
        </p:spPr>
      </p:pic>
      <p:pic>
        <p:nvPicPr>
          <p:cNvPr id="20" name="Picture 2"/>
          <p:cNvPicPr>
            <a:picLocks noChangeAspect="1" noChangeArrowheads="1"/>
          </p:cNvPicPr>
          <p:nvPr/>
        </p:nvPicPr>
        <p:blipFill>
          <a:blip r:embed="rId6"/>
          <a:srcRect l="33038" t="69445" r="64668" b="12543"/>
          <a:stretch>
            <a:fillRect/>
          </a:stretch>
        </p:blipFill>
        <p:spPr bwMode="auto">
          <a:xfrm>
            <a:off x="7929586" y="2285992"/>
            <a:ext cx="357190" cy="2286016"/>
          </a:xfrm>
          <a:prstGeom prst="rect">
            <a:avLst/>
          </a:prstGeom>
          <a:noFill/>
          <a:ln w="9525">
            <a:noFill/>
            <a:miter lim="800000"/>
            <a:headEnd/>
            <a:tailEnd/>
          </a:ln>
          <a:effectLst/>
        </p:spPr>
      </p:pic>
      <p:pic>
        <p:nvPicPr>
          <p:cNvPr id="13314" name="Picture 2" descr="http://clipartmania.ru/uploads/gallery/main/451/pig-21.png"/>
          <p:cNvPicPr>
            <a:picLocks noChangeAspect="1" noChangeArrowheads="1"/>
          </p:cNvPicPr>
          <p:nvPr/>
        </p:nvPicPr>
        <p:blipFill>
          <a:blip r:embed="rId7"/>
          <a:srcRect t="7500" r="44973" b="41875"/>
          <a:stretch>
            <a:fillRect/>
          </a:stretch>
        </p:blipFill>
        <p:spPr bwMode="auto">
          <a:xfrm>
            <a:off x="2643174" y="1857364"/>
            <a:ext cx="1571604" cy="1571630"/>
          </a:xfrm>
          <a:prstGeom prst="rect">
            <a:avLst/>
          </a:prstGeom>
          <a:noFill/>
        </p:spPr>
      </p:pic>
      <p:pic>
        <p:nvPicPr>
          <p:cNvPr id="13316" name="Picture 4" descr="http://img-fotki.yandex.ru/get/9498/47407354.d14/0_1511d5_f911270_orig.png"/>
          <p:cNvPicPr>
            <a:picLocks noChangeAspect="1" noChangeArrowheads="1"/>
          </p:cNvPicPr>
          <p:nvPr/>
        </p:nvPicPr>
        <p:blipFill>
          <a:blip r:embed="rId8"/>
          <a:srcRect l="81522" t="38979" b="12634"/>
          <a:stretch>
            <a:fillRect/>
          </a:stretch>
        </p:blipFill>
        <p:spPr bwMode="auto">
          <a:xfrm rot="201131" flipH="1">
            <a:off x="4857614" y="3933767"/>
            <a:ext cx="1213268" cy="1857388"/>
          </a:xfrm>
          <a:prstGeom prst="rect">
            <a:avLst/>
          </a:prstGeom>
          <a:noFill/>
        </p:spPr>
      </p:pic>
      <p:pic>
        <p:nvPicPr>
          <p:cNvPr id="13318" name="Picture 6" descr="http://img-fotki.yandex.ru/get/9498/47407354.d14/0_1511d5_f911270_orig.png"/>
          <p:cNvPicPr>
            <a:picLocks noChangeAspect="1" noChangeArrowheads="1"/>
          </p:cNvPicPr>
          <p:nvPr/>
        </p:nvPicPr>
        <p:blipFill>
          <a:blip r:embed="rId8"/>
          <a:srcRect r="52341" b="56989"/>
          <a:stretch>
            <a:fillRect/>
          </a:stretch>
        </p:blipFill>
        <p:spPr bwMode="auto">
          <a:xfrm>
            <a:off x="428596" y="1714488"/>
            <a:ext cx="2035983" cy="1714512"/>
          </a:xfrm>
          <a:prstGeom prst="rect">
            <a:avLst/>
          </a:prstGeom>
          <a:noFill/>
        </p:spPr>
      </p:pic>
      <p:pic>
        <p:nvPicPr>
          <p:cNvPr id="13320" name="Picture 8" descr="http://www.playcast.ru/uploads/2015/10/24/15581200.png"/>
          <p:cNvPicPr>
            <a:picLocks noChangeAspect="1" noChangeArrowheads="1"/>
          </p:cNvPicPr>
          <p:nvPr/>
        </p:nvPicPr>
        <p:blipFill>
          <a:blip r:embed="rId9"/>
          <a:srcRect l="74707" t="60771"/>
          <a:stretch>
            <a:fillRect/>
          </a:stretch>
        </p:blipFill>
        <p:spPr bwMode="auto">
          <a:xfrm rot="21170730">
            <a:off x="791977" y="3748315"/>
            <a:ext cx="1770997" cy="13573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8.33333E-7 4.81481E-6 C 0.03959 -0.00116 0.07969 -0.00186 0.1191 -0.00787 C 0.16546 -0.01505 0.20764 -0.02362 0.25434 -0.02547 C 0.27414 -0.02755 0.29115 -0.02987 0.31025 -0.03334 C 0.32743 -0.04028 0.30973 -0.03357 0.35296 -0.03727 C 0.37535 -0.03912 0.39792 -0.04121 0.42049 -0.04121 " pathEditMode="relative" ptsTypes="fffffA">
                                      <p:cBhvr>
                                        <p:cTn id="6" dur="2000" fill="hold"/>
                                        <p:tgtEl>
                                          <p:spTgt spid="1332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3.61111E-6 6.2963E-6 C -0.01979 -0.00138 -0.03889 -0.00532 -0.05868 -0.00763 C -0.10521 -0.01851 -0.18733 -0.00671 -0.23368 -0.00578 C -0.23715 -0.00509 -0.24063 -0.00485 -0.2441 -0.00393 C -0.24757 -0.003 -0.25087 -0.00069 -0.25434 6.2963E-6 C -0.26511 0.00209 -0.28663 0.00394 -0.28663 0.00394 C -0.3349 0.01737 -0.29149 0.00603 -0.4191 0.00603 " pathEditMode="relative" ptsTypes="ffffffA">
                                      <p:cBhvr>
                                        <p:cTn id="10" dur="2000" fill="hold"/>
                                        <p:tgtEl>
                                          <p:spTgt spid="13316"/>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8.33333E-7 4.81481E-6 C 0.04618 0.00069 0.09236 -0.00232 0.13837 0.00185 C 0.17934 0.00555 0.21667 0.03055 0.25747 0.03518 C 0.27899 0.04143 0.29531 0.03819 0.3191 0.03726 C 0.36684 0.02754 0.33195 0.03333 0.425 0.03333 " pathEditMode="relative" ptsTypes="ffffA">
                                      <p:cBhvr>
                                        <p:cTn id="14" dur="2000" fill="hold"/>
                                        <p:tgtEl>
                                          <p:spTgt spid="23"/>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3.05556E-6 -4.07407E-6 C -0.01424 -0.00602 -0.02743 -0.00648 -0.04254 -0.00787 C -0.10226 -0.00578 -0.15313 -0.00208 -0.21024 0.00602 C -0.24045 0.01898 -0.27917 0.00324 -0.31024 0.00209 C -0.34844 0.00047 -0.38681 0.0007 -0.425 -4.07407E-6 C -0.42986 -0.00208 -0.42778 -0.00185 -0.43073 -0.00185 " pathEditMode="relative" ptsTypes="fffffA">
                                      <p:cBhvr>
                                        <p:cTn id="18" dur="2000" fill="hold"/>
                                        <p:tgtEl>
                                          <p:spTgt spid="409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51871" t="22461" r="5014" b="29687"/>
          <a:stretch>
            <a:fillRect/>
          </a:stretch>
        </p:blipFill>
        <p:spPr bwMode="auto">
          <a:xfrm>
            <a:off x="0" y="0"/>
            <a:ext cx="9144000" cy="6858000"/>
          </a:xfrm>
          <a:prstGeom prst="rect">
            <a:avLst/>
          </a:prstGeom>
          <a:noFill/>
          <a:ln w="9525">
            <a:noFill/>
            <a:miter lim="800000"/>
            <a:headEnd/>
            <a:tailEnd/>
          </a:ln>
          <a:effectLst/>
        </p:spPr>
      </p:pic>
      <p:pic>
        <p:nvPicPr>
          <p:cNvPr id="3" name="Picture 12" descr="http://img1.liveinternet.ru/images/attach/c/5/87/931/87931647_large_Koni_na_prozrachnom_sloe__12_.png"/>
          <p:cNvPicPr>
            <a:picLocks noChangeAspect="1" noChangeArrowheads="1"/>
          </p:cNvPicPr>
          <p:nvPr/>
        </p:nvPicPr>
        <p:blipFill>
          <a:blip r:embed="rId3"/>
          <a:srcRect/>
          <a:stretch>
            <a:fillRect/>
          </a:stretch>
        </p:blipFill>
        <p:spPr bwMode="auto">
          <a:xfrm>
            <a:off x="0" y="2786058"/>
            <a:ext cx="3429024" cy="3822160"/>
          </a:xfrm>
          <a:prstGeom prst="rect">
            <a:avLst/>
          </a:prstGeom>
          <a:noFill/>
        </p:spPr>
      </p:pic>
      <p:pic>
        <p:nvPicPr>
          <p:cNvPr id="4" name="Picture 6" descr="http://img-fotki.yandex.ru/get/6517/66124276.ef/0_89c30_8f7d5351_XL.png"/>
          <p:cNvPicPr>
            <a:picLocks noChangeAspect="1" noChangeArrowheads="1"/>
          </p:cNvPicPr>
          <p:nvPr/>
        </p:nvPicPr>
        <p:blipFill>
          <a:blip r:embed="rId4"/>
          <a:srcRect/>
          <a:stretch>
            <a:fillRect/>
          </a:stretch>
        </p:blipFill>
        <p:spPr bwMode="auto">
          <a:xfrm>
            <a:off x="1285852" y="1214422"/>
            <a:ext cx="3695785" cy="1824794"/>
          </a:xfrm>
          <a:prstGeom prst="rect">
            <a:avLst/>
          </a:prstGeom>
          <a:noFill/>
        </p:spPr>
      </p:pic>
      <p:pic>
        <p:nvPicPr>
          <p:cNvPr id="5" name="Picture 8" descr="http://by-anna.ucoz.ru/dogs/58.png"/>
          <p:cNvPicPr>
            <a:picLocks noChangeAspect="1" noChangeArrowheads="1"/>
          </p:cNvPicPr>
          <p:nvPr/>
        </p:nvPicPr>
        <p:blipFill>
          <a:blip r:embed="rId5" cstate="print"/>
          <a:srcRect/>
          <a:stretch>
            <a:fillRect/>
          </a:stretch>
        </p:blipFill>
        <p:spPr bwMode="auto">
          <a:xfrm>
            <a:off x="6572264" y="1714488"/>
            <a:ext cx="1928826" cy="2745002"/>
          </a:xfrm>
          <a:prstGeom prst="rect">
            <a:avLst/>
          </a:prstGeom>
          <a:noFill/>
        </p:spPr>
      </p:pic>
      <p:pic>
        <p:nvPicPr>
          <p:cNvPr id="6" name="Picture 10" descr="http://vodb.ru/include/fckeditor/data/users/admin/Image/4kv2014/0_83c5a_7434a3c6_XL.png"/>
          <p:cNvPicPr>
            <a:picLocks noChangeAspect="1" noChangeArrowheads="1"/>
          </p:cNvPicPr>
          <p:nvPr/>
        </p:nvPicPr>
        <p:blipFill>
          <a:blip r:embed="rId6"/>
          <a:srcRect/>
          <a:stretch>
            <a:fillRect/>
          </a:stretch>
        </p:blipFill>
        <p:spPr bwMode="auto">
          <a:xfrm>
            <a:off x="5857884" y="4237654"/>
            <a:ext cx="3000396" cy="2620346"/>
          </a:xfrm>
          <a:prstGeom prst="rect">
            <a:avLst/>
          </a:prstGeom>
          <a:noFill/>
        </p:spPr>
      </p:pic>
      <p:pic>
        <p:nvPicPr>
          <p:cNvPr id="7" name="Picture 14" descr="http://clipartix.com/wp-content/uploads/2016/03/Fox-clip-art-3.png"/>
          <p:cNvPicPr>
            <a:picLocks noChangeAspect="1" noChangeArrowheads="1"/>
          </p:cNvPicPr>
          <p:nvPr/>
        </p:nvPicPr>
        <p:blipFill>
          <a:blip r:embed="rId7"/>
          <a:srcRect/>
          <a:stretch>
            <a:fillRect/>
          </a:stretch>
        </p:blipFill>
        <p:spPr bwMode="auto">
          <a:xfrm>
            <a:off x="3500430" y="3761096"/>
            <a:ext cx="2738420" cy="3096904"/>
          </a:xfrm>
          <a:prstGeom prst="rect">
            <a:avLst/>
          </a:prstGeom>
          <a:noFill/>
        </p:spPr>
      </p:pic>
      <p:sp>
        <p:nvSpPr>
          <p:cNvPr id="8" name="TextBox 7"/>
          <p:cNvSpPr txBox="1"/>
          <p:nvPr/>
        </p:nvSpPr>
        <p:spPr>
          <a:xfrm>
            <a:off x="1000100" y="714356"/>
            <a:ext cx="5929354" cy="46166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Дидактик </a:t>
            </a:r>
            <a:r>
              <a:rPr lang="ru-RU" sz="2400" b="1" dirty="0" err="1" smtClean="0">
                <a:latin typeface="Times New Roman" pitchFamily="18" charset="0"/>
                <a:cs typeface="Times New Roman" pitchFamily="18" charset="0"/>
              </a:rPr>
              <a:t>уен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Бишенчесе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артык</a:t>
            </a:r>
            <a:r>
              <a:rPr lang="ru-RU"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ppt_x"/>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7" name="Picture 2"/>
          <p:cNvPicPr>
            <a:picLocks noChangeAspect="1" noChangeArrowheads="1"/>
          </p:cNvPicPr>
          <p:nvPr/>
        </p:nvPicPr>
        <p:blipFill>
          <a:blip r:embed="rId2"/>
          <a:srcRect l="16471" t="23438" r="39605" b="33593"/>
          <a:stretch>
            <a:fillRect/>
          </a:stretch>
        </p:blipFill>
        <p:spPr bwMode="auto">
          <a:xfrm>
            <a:off x="-440638" y="0"/>
            <a:ext cx="9584638" cy="6858000"/>
          </a:xfrm>
          <a:prstGeom prst="rect">
            <a:avLst/>
          </a:prstGeom>
          <a:noFill/>
          <a:ln w="9525">
            <a:noFill/>
            <a:miter lim="800000"/>
            <a:headEnd/>
            <a:tailEnd/>
          </a:ln>
          <a:effectLst/>
        </p:spPr>
      </p:pic>
      <p:pic>
        <p:nvPicPr>
          <p:cNvPr id="13314" name="Picture 2" descr="http://proimages.ru/images/1983420_cyplenok-klipart.jpg"/>
          <p:cNvPicPr>
            <a:picLocks noChangeAspect="1" noChangeArrowheads="1"/>
          </p:cNvPicPr>
          <p:nvPr/>
        </p:nvPicPr>
        <p:blipFill>
          <a:blip r:embed="rId3" cstate="print"/>
          <a:srcRect/>
          <a:stretch>
            <a:fillRect/>
          </a:stretch>
        </p:blipFill>
        <p:spPr bwMode="auto">
          <a:xfrm>
            <a:off x="1071538" y="5214926"/>
            <a:ext cx="1344974" cy="1643074"/>
          </a:xfrm>
          <a:prstGeom prst="rect">
            <a:avLst/>
          </a:prstGeom>
          <a:noFill/>
        </p:spPr>
      </p:pic>
      <p:pic>
        <p:nvPicPr>
          <p:cNvPr id="11" name="Picture 2" descr="http://proimages.ru/images/1983420_cyplenok-klipart.jpg"/>
          <p:cNvPicPr>
            <a:picLocks noChangeAspect="1" noChangeArrowheads="1"/>
          </p:cNvPicPr>
          <p:nvPr/>
        </p:nvPicPr>
        <p:blipFill>
          <a:blip r:embed="rId4" cstate="print"/>
          <a:srcRect/>
          <a:stretch>
            <a:fillRect/>
          </a:stretch>
        </p:blipFill>
        <p:spPr bwMode="auto">
          <a:xfrm>
            <a:off x="-214346" y="4850794"/>
            <a:ext cx="1643042" cy="2007206"/>
          </a:xfrm>
          <a:prstGeom prst="rect">
            <a:avLst/>
          </a:prstGeom>
          <a:noFill/>
        </p:spPr>
      </p:pic>
      <p:pic>
        <p:nvPicPr>
          <p:cNvPr id="13" name="Picture 2" descr="http://proimages.ru/images/1983420_cyplenok-klipart.jpg"/>
          <p:cNvPicPr>
            <a:picLocks noChangeAspect="1" noChangeArrowheads="1"/>
          </p:cNvPicPr>
          <p:nvPr/>
        </p:nvPicPr>
        <p:blipFill>
          <a:blip r:embed="rId5" cstate="print"/>
          <a:srcRect/>
          <a:stretch>
            <a:fillRect/>
          </a:stretch>
        </p:blipFill>
        <p:spPr bwMode="auto">
          <a:xfrm>
            <a:off x="5143504" y="4000504"/>
            <a:ext cx="1520406" cy="1857388"/>
          </a:xfrm>
          <a:prstGeom prst="rect">
            <a:avLst/>
          </a:prstGeom>
          <a:noFill/>
        </p:spPr>
      </p:pic>
      <p:pic>
        <p:nvPicPr>
          <p:cNvPr id="13316" name="Picture 4" descr="http://www.playing-field.ru/img/2015/052023/5114969"/>
          <p:cNvPicPr>
            <a:picLocks noChangeAspect="1" noChangeArrowheads="1"/>
          </p:cNvPicPr>
          <p:nvPr/>
        </p:nvPicPr>
        <p:blipFill>
          <a:blip r:embed="rId6"/>
          <a:srcRect t="39968" r="55508" b="16536"/>
          <a:stretch>
            <a:fillRect/>
          </a:stretch>
        </p:blipFill>
        <p:spPr bwMode="auto">
          <a:xfrm>
            <a:off x="3643306" y="3286124"/>
            <a:ext cx="1428760" cy="1510404"/>
          </a:xfrm>
          <a:prstGeom prst="rect">
            <a:avLst/>
          </a:prstGeom>
          <a:noFill/>
        </p:spPr>
      </p:pic>
      <p:sp>
        <p:nvSpPr>
          <p:cNvPr id="18" name="TextBox 17"/>
          <p:cNvSpPr txBox="1"/>
          <p:nvPr/>
        </p:nvSpPr>
        <p:spPr>
          <a:xfrm>
            <a:off x="1285852" y="357166"/>
            <a:ext cx="5357850" cy="954107"/>
          </a:xfrm>
          <a:prstGeom prst="rect">
            <a:avLst/>
          </a:prstGeom>
          <a:noFill/>
        </p:spPr>
        <p:txBody>
          <a:bodyPr wrap="square" rtlCol="0">
            <a:spAutoFit/>
          </a:bodyPr>
          <a:lstStyle/>
          <a:p>
            <a:r>
              <a:rPr lang="tt-RU" sz="2800" dirty="0" smtClean="0">
                <a:latin typeface="Times New Roman" pitchFamily="18" charset="0"/>
                <a:cs typeface="Times New Roman" pitchFamily="18" charset="0"/>
              </a:rPr>
              <a:t>Йомры, йомшак сары йомгак йөгереп йөри чирәмдә. (Чеби)</a:t>
            </a:r>
          </a:p>
        </p:txBody>
      </p:sp>
      <p:pic>
        <p:nvPicPr>
          <p:cNvPr id="19" name="Picture 2" descr="http://proimages.ru/images/1983420_cyplenok-klipart.jpg"/>
          <p:cNvPicPr>
            <a:picLocks noChangeAspect="1" noChangeArrowheads="1"/>
          </p:cNvPicPr>
          <p:nvPr/>
        </p:nvPicPr>
        <p:blipFill>
          <a:blip r:embed="rId4" cstate="print"/>
          <a:srcRect/>
          <a:stretch>
            <a:fillRect/>
          </a:stretch>
        </p:blipFill>
        <p:spPr bwMode="auto">
          <a:xfrm>
            <a:off x="4500562" y="4850794"/>
            <a:ext cx="1643042" cy="2007206"/>
          </a:xfrm>
          <a:prstGeom prst="rect">
            <a:avLst/>
          </a:prstGeom>
          <a:noFill/>
        </p:spPr>
      </p:pic>
      <p:pic>
        <p:nvPicPr>
          <p:cNvPr id="20" name="Picture 2" descr="http://proimages.ru/images/1983420_cyplenok-klipart.jpg"/>
          <p:cNvPicPr>
            <a:picLocks noChangeAspect="1" noChangeArrowheads="1"/>
          </p:cNvPicPr>
          <p:nvPr/>
        </p:nvPicPr>
        <p:blipFill>
          <a:blip r:embed="rId4" cstate="print"/>
          <a:srcRect/>
          <a:stretch>
            <a:fillRect/>
          </a:stretch>
        </p:blipFill>
        <p:spPr bwMode="auto">
          <a:xfrm>
            <a:off x="6215074" y="4214818"/>
            <a:ext cx="1643042" cy="2007206"/>
          </a:xfrm>
          <a:prstGeom prst="rect">
            <a:avLst/>
          </a:prstGeom>
          <a:noFill/>
        </p:spPr>
      </p:pic>
      <p:pic>
        <p:nvPicPr>
          <p:cNvPr id="13320" name="Picture 8" descr="http://nachalo4ka.ru/wp-content/uploads/2014/10/kuritsa-2.png"/>
          <p:cNvPicPr>
            <a:picLocks noChangeAspect="1" noChangeArrowheads="1"/>
          </p:cNvPicPr>
          <p:nvPr/>
        </p:nvPicPr>
        <p:blipFill>
          <a:blip r:embed="rId7" cstate="print"/>
          <a:srcRect/>
          <a:stretch>
            <a:fillRect/>
          </a:stretch>
        </p:blipFill>
        <p:spPr bwMode="auto">
          <a:xfrm>
            <a:off x="0" y="2071678"/>
            <a:ext cx="3143240" cy="2897675"/>
          </a:xfrm>
          <a:prstGeom prst="rect">
            <a:avLst/>
          </a:prstGeom>
          <a:noFill/>
        </p:spPr>
      </p:pic>
      <p:pic>
        <p:nvPicPr>
          <p:cNvPr id="22" name="Picture 2" descr="http://proimages.ru/images/1983420_cyplenok-klipart.jpg"/>
          <p:cNvPicPr>
            <a:picLocks noChangeAspect="1" noChangeArrowheads="1"/>
          </p:cNvPicPr>
          <p:nvPr/>
        </p:nvPicPr>
        <p:blipFill>
          <a:blip r:embed="rId4" cstate="print"/>
          <a:srcRect/>
          <a:stretch>
            <a:fillRect/>
          </a:stretch>
        </p:blipFill>
        <p:spPr bwMode="auto">
          <a:xfrm>
            <a:off x="3214678" y="4850794"/>
            <a:ext cx="1643042" cy="2007206"/>
          </a:xfrm>
          <a:prstGeom prst="rect">
            <a:avLst/>
          </a:prstGeom>
          <a:noFill/>
        </p:spPr>
      </p:pic>
      <p:pic>
        <p:nvPicPr>
          <p:cNvPr id="24" name="Picture 2" descr="http://proimages.ru/images/1983420_cyplenok-klipart.jpg"/>
          <p:cNvPicPr>
            <a:picLocks noChangeAspect="1" noChangeArrowheads="1"/>
          </p:cNvPicPr>
          <p:nvPr/>
        </p:nvPicPr>
        <p:blipFill>
          <a:blip r:embed="rId8" cstate="print"/>
          <a:srcRect/>
          <a:stretch>
            <a:fillRect/>
          </a:stretch>
        </p:blipFill>
        <p:spPr bwMode="auto">
          <a:xfrm>
            <a:off x="7286644" y="5072074"/>
            <a:ext cx="1461908" cy="1785926"/>
          </a:xfrm>
          <a:prstGeom prst="rect">
            <a:avLst/>
          </a:prstGeom>
          <a:noFill/>
        </p:spPr>
      </p:pic>
      <p:pic>
        <p:nvPicPr>
          <p:cNvPr id="25" name="Picture 2" descr="http://proimages.ru/images/1983420_cyplenok-klipart.jpg"/>
          <p:cNvPicPr>
            <a:picLocks noChangeAspect="1" noChangeArrowheads="1"/>
          </p:cNvPicPr>
          <p:nvPr/>
        </p:nvPicPr>
        <p:blipFill>
          <a:blip r:embed="rId9" cstate="print"/>
          <a:srcRect/>
          <a:stretch>
            <a:fillRect/>
          </a:stretch>
        </p:blipFill>
        <p:spPr bwMode="auto">
          <a:xfrm>
            <a:off x="7740549" y="3857628"/>
            <a:ext cx="1403451" cy="1714512"/>
          </a:xfrm>
          <a:prstGeom prst="rect">
            <a:avLst/>
          </a:prstGeom>
          <a:noFill/>
        </p:spPr>
      </p:pic>
      <p:pic>
        <p:nvPicPr>
          <p:cNvPr id="26" name="Picture 2" descr="http://proimages.ru/images/1983420_cyplenok-klipart.jpg"/>
          <p:cNvPicPr>
            <a:picLocks noChangeAspect="1" noChangeArrowheads="1"/>
          </p:cNvPicPr>
          <p:nvPr/>
        </p:nvPicPr>
        <p:blipFill>
          <a:blip r:embed="rId3" cstate="print"/>
          <a:srcRect/>
          <a:stretch>
            <a:fillRect/>
          </a:stretch>
        </p:blipFill>
        <p:spPr bwMode="auto">
          <a:xfrm>
            <a:off x="1857356" y="4643446"/>
            <a:ext cx="1344974" cy="1643074"/>
          </a:xfrm>
          <a:prstGeom prst="rect">
            <a:avLst/>
          </a:prstGeom>
          <a:noFill/>
        </p:spPr>
      </p:pic>
      <p:pic>
        <p:nvPicPr>
          <p:cNvPr id="27" name="Picture 2" descr="http://proimages.ru/images/1983420_cyplenok-klipart.jpg"/>
          <p:cNvPicPr>
            <a:picLocks noChangeAspect="1" noChangeArrowheads="1"/>
          </p:cNvPicPr>
          <p:nvPr/>
        </p:nvPicPr>
        <p:blipFill>
          <a:blip r:embed="rId10" cstate="print"/>
          <a:srcRect/>
          <a:stretch>
            <a:fillRect/>
          </a:stretch>
        </p:blipFill>
        <p:spPr bwMode="auto">
          <a:xfrm>
            <a:off x="2428860" y="3643314"/>
            <a:ext cx="1520405" cy="1857388"/>
          </a:xfrm>
          <a:prstGeom prst="rect">
            <a:avLst/>
          </a:prstGeom>
          <a:noFill/>
        </p:spPr>
      </p:pic>
      <p:sp>
        <p:nvSpPr>
          <p:cNvPr id="28" name="TextBox 27"/>
          <p:cNvSpPr txBox="1"/>
          <p:nvPr/>
        </p:nvSpPr>
        <p:spPr>
          <a:xfrm flipH="1">
            <a:off x="2928926" y="1285860"/>
            <a:ext cx="4857784" cy="1200329"/>
          </a:xfrm>
          <a:prstGeom prst="rect">
            <a:avLst/>
          </a:prstGeom>
          <a:noFill/>
        </p:spPr>
        <p:txBody>
          <a:bodyPr wrap="square" rtlCol="0">
            <a:spAutoFit/>
          </a:bodyPr>
          <a:lstStyle/>
          <a:p>
            <a:r>
              <a:rPr lang="tt-RU" sz="2400" dirty="0" smtClean="0">
                <a:latin typeface="Times New Roman" pitchFamily="18" charset="0"/>
                <a:cs typeface="Times New Roman" pitchFamily="18" charset="0"/>
              </a:rPr>
              <a:t>Уен ситуациясе:  “Нәрсә артык?” Ничә чеби бар?Алар кайсы якка караган?</a:t>
            </a:r>
            <a:endParaRPr lang="ru-RU"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314"/>
                                        </p:tgtEl>
                                        <p:attrNameLst>
                                          <p:attrName>style.visibility</p:attrName>
                                        </p:attrNameLst>
                                      </p:cBhvr>
                                      <p:to>
                                        <p:strVal val="visible"/>
                                      </p:to>
                                    </p:set>
                                    <p:animEffect transition="in" filter="fade">
                                      <p:cBhvr>
                                        <p:cTn id="20" dur="1000"/>
                                        <p:tgtEl>
                                          <p:spTgt spid="13314"/>
                                        </p:tgtEl>
                                      </p:cBhvr>
                                    </p:animEffect>
                                    <p:anim calcmode="lin" valueType="num">
                                      <p:cBhvr>
                                        <p:cTn id="21" dur="1000" fill="hold"/>
                                        <p:tgtEl>
                                          <p:spTgt spid="13314"/>
                                        </p:tgtEl>
                                        <p:attrNameLst>
                                          <p:attrName>ppt_x</p:attrName>
                                        </p:attrNameLst>
                                      </p:cBhvr>
                                      <p:tavLst>
                                        <p:tav tm="0">
                                          <p:val>
                                            <p:strVal val="#ppt_x"/>
                                          </p:val>
                                        </p:tav>
                                        <p:tav tm="100000">
                                          <p:val>
                                            <p:strVal val="#ppt_x"/>
                                          </p:val>
                                        </p:tav>
                                      </p:tavLst>
                                    </p:anim>
                                    <p:anim calcmode="lin" valueType="num">
                                      <p:cBhvr>
                                        <p:cTn id="22"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0"/>
                                        <p:tgtEl>
                                          <p:spTgt spid="26"/>
                                        </p:tgtEl>
                                      </p:cBhvr>
                                    </p:animEffect>
                                    <p:anim calcmode="lin" valueType="num">
                                      <p:cBhvr>
                                        <p:cTn id="35" dur="1000" fill="hold"/>
                                        <p:tgtEl>
                                          <p:spTgt spid="26"/>
                                        </p:tgtEl>
                                        <p:attrNameLst>
                                          <p:attrName>ppt_x</p:attrName>
                                        </p:attrNameLst>
                                      </p:cBhvr>
                                      <p:tavLst>
                                        <p:tav tm="0">
                                          <p:val>
                                            <p:strVal val="#ppt_x"/>
                                          </p:val>
                                        </p:tav>
                                        <p:tav tm="100000">
                                          <p:val>
                                            <p:strVal val="#ppt_x"/>
                                          </p:val>
                                        </p:tav>
                                      </p:tavLst>
                                    </p:anim>
                                    <p:anim calcmode="lin" valueType="num">
                                      <p:cBhvr>
                                        <p:cTn id="3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additive="base">
                                        <p:cTn id="71" dur="500" fill="hold"/>
                                        <p:tgtEl>
                                          <p:spTgt spid="13"/>
                                        </p:tgtEl>
                                        <p:attrNameLst>
                                          <p:attrName>ppt_x</p:attrName>
                                        </p:attrNameLst>
                                      </p:cBhvr>
                                      <p:tavLst>
                                        <p:tav tm="0">
                                          <p:val>
                                            <p:strVal val="#ppt_x"/>
                                          </p:val>
                                        </p:tav>
                                        <p:tav tm="100000">
                                          <p:val>
                                            <p:strVal val="#ppt_x"/>
                                          </p:val>
                                        </p:tav>
                                      </p:tavLst>
                                    </p:anim>
                                    <p:anim calcmode="lin" valueType="num">
                                      <p:cBhvr additive="base">
                                        <p:cTn id="7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13316"/>
                                        </p:tgtEl>
                                        <p:attrNameLst>
                                          <p:attrName>style.visibility</p:attrName>
                                        </p:attrNameLst>
                                      </p:cBhvr>
                                      <p:to>
                                        <p:strVal val="visible"/>
                                      </p:to>
                                    </p:set>
                                    <p:animEffect transition="in" filter="blinds(horizontal)">
                                      <p:cBhvr>
                                        <p:cTn id="77" dur="500"/>
                                        <p:tgtEl>
                                          <p:spTgt spid="13316"/>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blinds(horizontal)">
                                      <p:cBhvr>
                                        <p:cTn id="8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ped-kopilka.ru/upload/blogs2/2016/3/40324_d67214cdf600d2d44cf503faa045ff31.jpg.jpg"/>
          <p:cNvPicPr>
            <a:picLocks noChangeAspect="1" noChangeArrowheads="1"/>
          </p:cNvPicPr>
          <p:nvPr/>
        </p:nvPicPr>
        <p:blipFill>
          <a:blip r:embed="rId2"/>
          <a:srcRect l="4286" t="6742" r="7184" b="7743"/>
          <a:stretch>
            <a:fillRect/>
          </a:stretch>
        </p:blipFill>
        <p:spPr bwMode="auto">
          <a:xfrm>
            <a:off x="214282" y="1357298"/>
            <a:ext cx="8072494" cy="5500702"/>
          </a:xfrm>
          <a:prstGeom prst="rect">
            <a:avLst/>
          </a:prstGeom>
          <a:noFill/>
        </p:spPr>
      </p:pic>
      <p:sp>
        <p:nvSpPr>
          <p:cNvPr id="4" name="Прямоугольник 3"/>
          <p:cNvSpPr/>
          <p:nvPr/>
        </p:nvSpPr>
        <p:spPr>
          <a:xfrm>
            <a:off x="357158" y="0"/>
            <a:ext cx="8429684" cy="1200329"/>
          </a:xfrm>
          <a:prstGeom prst="rect">
            <a:avLst/>
          </a:prstGeom>
        </p:spPr>
        <p:txBody>
          <a:bodyPr wrap="square">
            <a:spAutoFit/>
          </a:bodyPr>
          <a:lstStyle/>
          <a:p>
            <a:r>
              <a:rPr lang="ru-RU" b="1" dirty="0" smtClean="0"/>
              <a:t>Дидактик </a:t>
            </a:r>
            <a:r>
              <a:rPr lang="ru-RU" b="1" dirty="0" err="1" smtClean="0"/>
              <a:t>уен</a:t>
            </a:r>
            <a:r>
              <a:rPr lang="ru-RU" b="1" dirty="0" smtClean="0"/>
              <a:t>: «</a:t>
            </a:r>
            <a:r>
              <a:rPr lang="ru-RU" b="1" dirty="0" err="1" smtClean="0"/>
              <a:t>Нинди</a:t>
            </a:r>
            <a:r>
              <a:rPr lang="ru-RU" b="1" dirty="0" smtClean="0"/>
              <a:t> </a:t>
            </a:r>
            <a:r>
              <a:rPr lang="ru-RU" b="1" dirty="0" err="1" smtClean="0"/>
              <a:t>хайваннар</a:t>
            </a:r>
            <a:r>
              <a:rPr lang="ru-RU" b="1" dirty="0" smtClean="0"/>
              <a:t> </a:t>
            </a:r>
            <a:r>
              <a:rPr lang="ru-RU" b="1" dirty="0" err="1" smtClean="0"/>
              <a:t>яшерелгән</a:t>
            </a:r>
            <a:r>
              <a:rPr lang="ru-RU" b="1" dirty="0" smtClean="0"/>
              <a:t>?»</a:t>
            </a:r>
            <a:r>
              <a:rPr lang="ru-RU" dirty="0" smtClean="0"/>
              <a:t/>
            </a:r>
            <a:br>
              <a:rPr lang="ru-RU" dirty="0" smtClean="0"/>
            </a:br>
            <a:r>
              <a:rPr lang="ru-RU" u="sng" dirty="0" err="1" smtClean="0"/>
              <a:t>Максат</a:t>
            </a:r>
            <a:r>
              <a:rPr lang="ru-RU" u="sng" dirty="0" smtClean="0"/>
              <a:t>: </a:t>
            </a:r>
            <a:r>
              <a:rPr lang="ru-RU" u="sng" dirty="0" err="1" smtClean="0"/>
              <a:t>Балаларны</a:t>
            </a:r>
            <a:r>
              <a:rPr lang="tt-RU" u="sng" dirty="0" smtClean="0"/>
              <a:t>ң </a:t>
            </a:r>
            <a:r>
              <a:rPr lang="tt-RU" u="sng" dirty="0" smtClean="0"/>
              <a:t>игътибарын</a:t>
            </a:r>
            <a:r>
              <a:rPr lang="tt-RU" u="sng" dirty="0" smtClean="0"/>
              <a:t>, кабул итүләрен, хәтерен үстерү</a:t>
            </a:r>
            <a:r>
              <a:rPr lang="ru-RU" dirty="0" smtClean="0"/>
              <a:t/>
            </a:r>
            <a:br>
              <a:rPr lang="ru-RU" dirty="0" smtClean="0"/>
            </a:br>
            <a:r>
              <a:rPr lang="ru-RU" u="sng" dirty="0" smtClean="0"/>
              <a:t>Дидактик материал</a:t>
            </a:r>
            <a:r>
              <a:rPr lang="ru-RU" dirty="0" smtClean="0"/>
              <a:t>: </a:t>
            </a:r>
            <a:r>
              <a:rPr lang="ru-RU" dirty="0" err="1" smtClean="0"/>
              <a:t>Төрле йорт</a:t>
            </a:r>
            <a:r>
              <a:rPr lang="ru-RU" dirty="0" smtClean="0"/>
              <a:t> </a:t>
            </a:r>
            <a:r>
              <a:rPr lang="ru-RU" dirty="0" err="1" smtClean="0"/>
              <a:t>хайваннарының </a:t>
            </a:r>
            <a:r>
              <a:rPr lang="ru-RU" dirty="0" smtClean="0"/>
              <a:t>контуры </a:t>
            </a:r>
            <a:r>
              <a:rPr lang="ru-RU" dirty="0" err="1" smtClean="0"/>
              <a:t>төшерелгән рәсем</a:t>
            </a:r>
            <a:r>
              <a:rPr lang="ru-RU" dirty="0" smtClean="0"/>
              <a:t>. </a:t>
            </a:r>
            <a:br>
              <a:rPr lang="ru-RU" dirty="0" smtClean="0"/>
            </a:br>
            <a:r>
              <a:rPr lang="ru-RU" u="sng" dirty="0" err="1" smtClean="0"/>
              <a:t>Уен</a:t>
            </a:r>
            <a:r>
              <a:rPr lang="ru-RU" u="sng" dirty="0" smtClean="0"/>
              <a:t> </a:t>
            </a:r>
            <a:r>
              <a:rPr lang="ru-RU" u="sng" dirty="0" err="1" smtClean="0"/>
              <a:t>барышы</a:t>
            </a:r>
            <a:r>
              <a:rPr lang="ru-RU" dirty="0" smtClean="0"/>
              <a:t>: </a:t>
            </a:r>
            <a:r>
              <a:rPr lang="ru-RU" dirty="0" err="1" smtClean="0"/>
              <a:t>Рәсемдәге хайванны</a:t>
            </a:r>
            <a:r>
              <a:rPr lang="ru-RU" dirty="0" smtClean="0"/>
              <a:t> </a:t>
            </a:r>
            <a:r>
              <a:rPr lang="ru-RU" dirty="0" err="1" smtClean="0"/>
              <a:t>табарга</a:t>
            </a:r>
            <a:r>
              <a:rPr lang="ru-RU" dirty="0" smtClean="0"/>
              <a:t> </a:t>
            </a:r>
            <a:r>
              <a:rPr lang="ru-RU" dirty="0" err="1" smtClean="0"/>
              <a:t>һәм </a:t>
            </a:r>
            <a:r>
              <a:rPr lang="ru-RU" dirty="0" smtClean="0"/>
              <a:t>контуры </a:t>
            </a:r>
            <a:r>
              <a:rPr lang="ru-RU" dirty="0" err="1" smtClean="0"/>
              <a:t>буенча</a:t>
            </a:r>
            <a:r>
              <a:rPr lang="ru-RU" dirty="0" smtClean="0"/>
              <a:t> </a:t>
            </a:r>
            <a:r>
              <a:rPr lang="ru-RU" dirty="0" err="1" smtClean="0"/>
              <a:t>йөртеп чыгарга</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l="16471" t="23438" r="39605" b="33593"/>
          <a:stretch>
            <a:fillRect/>
          </a:stretch>
        </p:blipFill>
        <p:spPr bwMode="auto">
          <a:xfrm>
            <a:off x="-1" y="-174287"/>
            <a:ext cx="9828219" cy="7032287"/>
          </a:xfrm>
          <a:prstGeom prst="rect">
            <a:avLst/>
          </a:prstGeom>
          <a:noFill/>
          <a:ln w="9525">
            <a:noFill/>
            <a:miter lim="800000"/>
            <a:headEnd/>
            <a:tailEnd/>
          </a:ln>
          <a:effectLst/>
        </p:spPr>
      </p:pic>
      <p:pic>
        <p:nvPicPr>
          <p:cNvPr id="6" name="Picture 4" descr="http://www.m-chudes.ru/upload/iblock/8cb/8cb061078e73fcb880444ae5ae85d1c6.jpg"/>
          <p:cNvPicPr>
            <a:picLocks noChangeAspect="1" noChangeArrowheads="1"/>
          </p:cNvPicPr>
          <p:nvPr/>
        </p:nvPicPr>
        <p:blipFill>
          <a:blip r:embed="rId3"/>
          <a:srcRect l="6891" t="9649" r="67054" b="55321"/>
          <a:stretch>
            <a:fillRect/>
          </a:stretch>
        </p:blipFill>
        <p:spPr bwMode="auto">
          <a:xfrm>
            <a:off x="285720" y="285728"/>
            <a:ext cx="3000364" cy="3143272"/>
          </a:xfrm>
          <a:prstGeom prst="rect">
            <a:avLst/>
          </a:prstGeom>
          <a:noFill/>
        </p:spPr>
      </p:pic>
      <p:pic>
        <p:nvPicPr>
          <p:cNvPr id="7" name="Picture 4" descr="http://www.m-chudes.ru/upload/iblock/8cb/8cb061078e73fcb880444ae5ae85d1c6.jpg"/>
          <p:cNvPicPr>
            <a:picLocks noChangeAspect="1" noChangeArrowheads="1"/>
          </p:cNvPicPr>
          <p:nvPr/>
        </p:nvPicPr>
        <p:blipFill>
          <a:blip r:embed="rId3"/>
          <a:srcRect l="36818" t="8904" r="37127" b="55269"/>
          <a:stretch>
            <a:fillRect/>
          </a:stretch>
        </p:blipFill>
        <p:spPr bwMode="auto">
          <a:xfrm>
            <a:off x="3357554" y="3357562"/>
            <a:ext cx="3000396" cy="3143272"/>
          </a:xfrm>
          <a:prstGeom prst="rect">
            <a:avLst/>
          </a:prstGeom>
          <a:noFill/>
        </p:spPr>
      </p:pic>
      <p:pic>
        <p:nvPicPr>
          <p:cNvPr id="8" name="Picture 4" descr="http://www.m-chudes.ru/upload/iblock/8cb/8cb061078e73fcb880444ae5ae85d1c6.jpg"/>
          <p:cNvPicPr>
            <a:picLocks noChangeAspect="1" noChangeArrowheads="1"/>
          </p:cNvPicPr>
          <p:nvPr/>
        </p:nvPicPr>
        <p:blipFill>
          <a:blip r:embed="rId3"/>
          <a:srcRect l="6891" t="55029" r="67675" b="10737"/>
          <a:stretch>
            <a:fillRect/>
          </a:stretch>
        </p:blipFill>
        <p:spPr bwMode="auto">
          <a:xfrm>
            <a:off x="6572264" y="285728"/>
            <a:ext cx="2928926" cy="3071810"/>
          </a:xfrm>
          <a:prstGeom prst="rect">
            <a:avLst/>
          </a:prstGeom>
          <a:noFill/>
        </p:spPr>
      </p:pic>
      <p:pic>
        <p:nvPicPr>
          <p:cNvPr id="12" name="Picture 4" descr="http://www.m-chudes.ru/upload/iblock/8cb/8cb061078e73fcb880444ae5ae85d1c6.jpg"/>
          <p:cNvPicPr>
            <a:picLocks noChangeAspect="1" noChangeArrowheads="1"/>
          </p:cNvPicPr>
          <p:nvPr/>
        </p:nvPicPr>
        <p:blipFill>
          <a:blip r:embed="rId3"/>
          <a:srcRect l="36668" t="54923" r="37360" b="10737"/>
          <a:stretch>
            <a:fillRect/>
          </a:stretch>
        </p:blipFill>
        <p:spPr bwMode="auto">
          <a:xfrm>
            <a:off x="285720" y="3429000"/>
            <a:ext cx="2990872" cy="3081334"/>
          </a:xfrm>
          <a:prstGeom prst="rect">
            <a:avLst/>
          </a:prstGeom>
          <a:noFill/>
        </p:spPr>
      </p:pic>
      <p:pic>
        <p:nvPicPr>
          <p:cNvPr id="13" name="Picture 4" descr="http://www.m-chudes.ru/upload/iblock/8cb/8cb061078e73fcb880444ae5ae85d1c6.jpg"/>
          <p:cNvPicPr>
            <a:picLocks noChangeAspect="1" noChangeArrowheads="1"/>
          </p:cNvPicPr>
          <p:nvPr/>
        </p:nvPicPr>
        <p:blipFill>
          <a:blip r:embed="rId3"/>
          <a:srcRect l="67686" t="55029" r="7500" b="10737"/>
          <a:stretch>
            <a:fillRect/>
          </a:stretch>
        </p:blipFill>
        <p:spPr bwMode="auto">
          <a:xfrm>
            <a:off x="6572264" y="3429000"/>
            <a:ext cx="2857520" cy="3071810"/>
          </a:xfrm>
          <a:prstGeom prst="rect">
            <a:avLst/>
          </a:prstGeom>
          <a:noFill/>
        </p:spPr>
      </p:pic>
      <p:sp>
        <p:nvSpPr>
          <p:cNvPr id="15" name="TextBox 14"/>
          <p:cNvSpPr txBox="1"/>
          <p:nvPr/>
        </p:nvSpPr>
        <p:spPr>
          <a:xfrm>
            <a:off x="3714744" y="1142984"/>
            <a:ext cx="2214578" cy="830997"/>
          </a:xfrm>
          <a:prstGeom prst="rect">
            <a:avLst/>
          </a:prstGeom>
          <a:noFill/>
        </p:spPr>
        <p:txBody>
          <a:bodyPr wrap="square" rtlCol="0">
            <a:spAutoFit/>
          </a:bodyPr>
          <a:lstStyle/>
          <a:p>
            <a:r>
              <a:rPr lang="tt-RU" sz="2400" b="1" dirty="0" smtClean="0">
                <a:latin typeface="Times New Roman" pitchFamily="18" charset="0"/>
                <a:cs typeface="Times New Roman" pitchFamily="18" charset="0"/>
              </a:rPr>
              <a:t>Дидактик уен</a:t>
            </a:r>
          </a:p>
          <a:p>
            <a:r>
              <a:rPr lang="tt-RU" sz="2400" b="1" dirty="0" smtClean="0">
                <a:latin typeface="Times New Roman" pitchFamily="18" charset="0"/>
                <a:cs typeface="Times New Roman" pitchFamily="18" charset="0"/>
              </a:rPr>
              <a:t> “Пазл җый!”</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a:srcRect l="51871" t="22461" r="5014" b="29687"/>
          <a:stretch>
            <a:fillRect/>
          </a:stretch>
        </p:blipFill>
        <p:spPr bwMode="auto">
          <a:xfrm>
            <a:off x="0" y="0"/>
            <a:ext cx="9144000" cy="6858000"/>
          </a:xfrm>
          <a:prstGeom prst="rect">
            <a:avLst/>
          </a:prstGeom>
          <a:noFill/>
          <a:ln w="9525">
            <a:noFill/>
            <a:miter lim="800000"/>
            <a:headEnd/>
            <a:tailEnd/>
          </a:ln>
          <a:effectLst/>
        </p:spPr>
      </p:pic>
      <p:pic>
        <p:nvPicPr>
          <p:cNvPr id="40964" name="Picture 4" descr="https://abload.de/img/forumelele1bruj6.png"/>
          <p:cNvPicPr>
            <a:picLocks noChangeAspect="1" noChangeArrowheads="1"/>
          </p:cNvPicPr>
          <p:nvPr/>
        </p:nvPicPr>
        <p:blipFill>
          <a:blip r:embed="rId5"/>
          <a:srcRect l="49688" t="18717" b="6416"/>
          <a:stretch>
            <a:fillRect/>
          </a:stretch>
        </p:blipFill>
        <p:spPr bwMode="auto">
          <a:xfrm>
            <a:off x="5786446" y="3929066"/>
            <a:ext cx="2047836" cy="2136902"/>
          </a:xfrm>
          <a:prstGeom prst="rect">
            <a:avLst/>
          </a:prstGeom>
          <a:noFill/>
        </p:spPr>
      </p:pic>
      <p:pic>
        <p:nvPicPr>
          <p:cNvPr id="40966" name="Picture 6" descr="http://png-images.ru/wp-content/uploads/2015/02/cow_PNG2135-170x124.png"/>
          <p:cNvPicPr>
            <a:picLocks noChangeAspect="1" noChangeArrowheads="1"/>
          </p:cNvPicPr>
          <p:nvPr/>
        </p:nvPicPr>
        <p:blipFill>
          <a:blip r:embed="rId6"/>
          <a:srcRect/>
          <a:stretch>
            <a:fillRect/>
          </a:stretch>
        </p:blipFill>
        <p:spPr bwMode="auto">
          <a:xfrm>
            <a:off x="1000100" y="1928802"/>
            <a:ext cx="6757765" cy="4929198"/>
          </a:xfrm>
          <a:prstGeom prst="rect">
            <a:avLst/>
          </a:prstGeom>
          <a:noFill/>
        </p:spPr>
      </p:pic>
      <p:sp>
        <p:nvSpPr>
          <p:cNvPr id="7" name="Прямоугольник 6"/>
          <p:cNvSpPr/>
          <p:nvPr/>
        </p:nvSpPr>
        <p:spPr>
          <a:xfrm>
            <a:off x="928662" y="207034"/>
            <a:ext cx="6786610" cy="1477328"/>
          </a:xfrm>
          <a:prstGeom prst="rect">
            <a:avLst/>
          </a:prstGeom>
        </p:spPr>
        <p:txBody>
          <a:bodyPr wrap="square">
            <a:spAutoFit/>
          </a:bodyPr>
          <a:lstStyle/>
          <a:p>
            <a:pPr algn="ctr"/>
            <a:r>
              <a:rPr lang="tt-RU" b="1" dirty="0" smtClean="0">
                <a:latin typeface="Times New Roman" pitchFamily="18" charset="0"/>
                <a:cs typeface="Times New Roman" pitchFamily="18" charset="0"/>
              </a:rPr>
              <a:t>Мин сыер. Мин җылы абзарда яшим. Хуҗам миңа печән, салам, чөгендер ашата, су эчертә. Җәй көне болынга көтүлеккә алып чыга. Мин аңа рәхмәт әйтеп мөгрим: </a:t>
            </a:r>
          </a:p>
          <a:p>
            <a:pPr algn="ctr"/>
            <a:r>
              <a:rPr lang="tt-RU" b="1" dirty="0" smtClean="0">
                <a:latin typeface="Times New Roman" pitchFamily="18" charset="0"/>
                <a:cs typeface="Times New Roman" pitchFamily="18" charset="0"/>
              </a:rPr>
              <a:t>“Му-у!” – дим һәм сөт бирәм. Кешеләр сөттән май, каймак, сыр,йогырт  ясыйлар</a:t>
            </a:r>
            <a:endParaRPr lang="ru-RU" dirty="0"/>
          </a:p>
        </p:txBody>
      </p:sp>
      <p:pic>
        <p:nvPicPr>
          <p:cNvPr id="6" name="00989.mp3">
            <a:hlinkClick r:id="" action="ppaction://media"/>
          </p:cNvPr>
          <p:cNvPicPr>
            <a:picLocks noRot="1" noChangeAspect="1"/>
          </p:cNvPicPr>
          <p:nvPr>
            <a:audioFile r:link="rId1"/>
          </p:nvPr>
        </p:nvPicPr>
        <p:blipFill>
          <a:blip r:embed="rId7"/>
          <a:stretch>
            <a:fillRect/>
          </a:stretch>
        </p:blipFill>
        <p:spPr>
          <a:xfrm>
            <a:off x="8501090" y="5929330"/>
            <a:ext cx="304800" cy="304800"/>
          </a:xfrm>
          <a:prstGeom prst="rect">
            <a:avLst/>
          </a:prstGeom>
        </p:spPr>
      </p:pic>
      <p:pic>
        <p:nvPicPr>
          <p:cNvPr id="8" name="корова.mp3">
            <a:hlinkClick r:id="" action="ppaction://media"/>
          </p:cNvPr>
          <p:cNvPicPr>
            <a:picLocks noRot="1" noChangeAspect="1"/>
          </p:cNvPicPr>
          <p:nvPr>
            <a:audioFile r:link="rId2"/>
          </p:nvPr>
        </p:nvPicPr>
        <p:blipFill>
          <a:blip r:embed="rId8"/>
          <a:stretch>
            <a:fillRect/>
          </a:stretch>
        </p:blipFill>
        <p:spPr>
          <a:xfrm>
            <a:off x="285720" y="6143644"/>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6"/>
                                        </p:tgtEl>
                                        <p:attrNameLst>
                                          <p:attrName>style.visibility</p:attrName>
                                        </p:attrNameLst>
                                      </p:cBhvr>
                                      <p:to>
                                        <p:strVal val="visible"/>
                                      </p:to>
                                    </p:set>
                                    <p:anim calcmode="lin" valueType="num">
                                      <p:cBhvr additive="base">
                                        <p:cTn id="7" dur="500" fill="hold"/>
                                        <p:tgtEl>
                                          <p:spTgt spid="40966"/>
                                        </p:tgtEl>
                                        <p:attrNameLst>
                                          <p:attrName>ppt_x</p:attrName>
                                        </p:attrNameLst>
                                      </p:cBhvr>
                                      <p:tavLst>
                                        <p:tav tm="0">
                                          <p:val>
                                            <p:strVal val="#ppt_x"/>
                                          </p:val>
                                        </p:tav>
                                        <p:tav tm="100000">
                                          <p:val>
                                            <p:strVal val="#ppt_x"/>
                                          </p:val>
                                        </p:tav>
                                      </p:tavLst>
                                    </p:anim>
                                    <p:anim calcmode="lin" valueType="num">
                                      <p:cBhvr additive="base">
                                        <p:cTn id="8" dur="500" fill="hold"/>
                                        <p:tgtEl>
                                          <p:spTgt spid="409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0964"/>
                                        </p:tgtEl>
                                        <p:attrNameLst>
                                          <p:attrName>style.visibility</p:attrName>
                                        </p:attrNameLst>
                                      </p:cBhvr>
                                      <p:to>
                                        <p:strVal val="visible"/>
                                      </p:to>
                                    </p:set>
                                    <p:animEffect transition="in" filter="fade">
                                      <p:cBhvr>
                                        <p:cTn id="13" dur="1000"/>
                                        <p:tgtEl>
                                          <p:spTgt spid="40964"/>
                                        </p:tgtEl>
                                      </p:cBhvr>
                                    </p:animEffect>
                                    <p:anim calcmode="lin" valueType="num">
                                      <p:cBhvr>
                                        <p:cTn id="14" dur="1000" fill="hold"/>
                                        <p:tgtEl>
                                          <p:spTgt spid="40964"/>
                                        </p:tgtEl>
                                        <p:attrNameLst>
                                          <p:attrName>ppt_x</p:attrName>
                                        </p:attrNameLst>
                                      </p:cBhvr>
                                      <p:tavLst>
                                        <p:tav tm="0">
                                          <p:val>
                                            <p:strVal val="#ppt_x"/>
                                          </p:val>
                                        </p:tav>
                                        <p:tav tm="100000">
                                          <p:val>
                                            <p:strVal val="#ppt_x"/>
                                          </p:val>
                                        </p:tav>
                                      </p:tavLst>
                                    </p:anim>
                                    <p:anim calcmode="lin" valueType="num">
                                      <p:cBhvr>
                                        <p:cTn id="15" dur="1000" fill="hold"/>
                                        <p:tgtEl>
                                          <p:spTgt spid="4096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643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2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34590" t="26367" r="25878" b="21875"/>
          <a:stretch>
            <a:fillRect/>
          </a:stretch>
        </p:blipFill>
        <p:spPr bwMode="auto">
          <a:xfrm>
            <a:off x="-277664" y="0"/>
            <a:ext cx="9707448" cy="71457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2844" y="214290"/>
            <a:ext cx="9001156" cy="4770537"/>
          </a:xfrm>
          <a:prstGeom prst="rect">
            <a:avLst/>
          </a:prstGeom>
        </p:spPr>
        <p:txBody>
          <a:bodyPr wrap="square">
            <a:spAutoFit/>
          </a:bodyPr>
          <a:lstStyle/>
          <a:p>
            <a:r>
              <a:rPr lang="ru-RU" sz="1600" b="1" dirty="0" smtClean="0"/>
              <a:t>Дидактическая игра: «Разрезные картинки»</a:t>
            </a:r>
            <a:endParaRPr lang="ru-RU" sz="1600" dirty="0" smtClean="0"/>
          </a:p>
          <a:p>
            <a:r>
              <a:rPr lang="ru-RU" sz="1600" b="1" u="sng" dirty="0" smtClean="0"/>
              <a:t>Цель:</a:t>
            </a:r>
            <a:endParaRPr lang="ru-RU" sz="1600" dirty="0" smtClean="0"/>
          </a:p>
          <a:p>
            <a:r>
              <a:rPr lang="ru-RU" sz="1600" dirty="0" smtClean="0"/>
              <a:t> расширить представление о домашних животных;</a:t>
            </a:r>
          </a:p>
          <a:p>
            <a:r>
              <a:rPr lang="ru-RU" sz="1600" dirty="0" smtClean="0"/>
              <a:t> учить собирать целое из частей;</a:t>
            </a:r>
          </a:p>
          <a:p>
            <a:r>
              <a:rPr lang="ru-RU" sz="1600" dirty="0" smtClean="0"/>
              <a:t> развивать зрительное восприятие, внимание;</a:t>
            </a:r>
          </a:p>
          <a:p>
            <a:r>
              <a:rPr lang="ru-RU" sz="1600" dirty="0" smtClean="0"/>
              <a:t>развитие моторики пальцев рук.</a:t>
            </a:r>
          </a:p>
          <a:p>
            <a:r>
              <a:rPr lang="ru-RU" sz="1600" b="1" u="sng" dirty="0" smtClean="0"/>
              <a:t>Материал:</a:t>
            </a:r>
            <a:endParaRPr lang="ru-RU" sz="1600" dirty="0" smtClean="0"/>
          </a:p>
          <a:p>
            <a:r>
              <a:rPr lang="ru-RU" sz="1600" dirty="0" smtClean="0"/>
              <a:t>На картоне распечатываются картинки домашних животных. Каждая из них разрезана на много частей.</a:t>
            </a:r>
          </a:p>
          <a:p>
            <a:r>
              <a:rPr lang="ru-RU" sz="1600" b="1" u="sng" dirty="0" smtClean="0"/>
              <a:t>Ход игры:</a:t>
            </a:r>
            <a:endParaRPr lang="ru-RU" sz="1600" dirty="0" smtClean="0"/>
          </a:p>
          <a:p>
            <a:r>
              <a:rPr lang="ru-RU" sz="1600" dirty="0" smtClean="0"/>
              <a:t>Воспитатель просит детей сложить части картинок домашних животных в одно целое. Детям необходимо найти и сложить вместе картинки одного животного. Далее воспитатель побуждает детей к называнию полученного ответа. Можно собирать их на </a:t>
            </a:r>
            <a:r>
              <a:rPr lang="ru-RU" sz="1600" dirty="0" err="1" smtClean="0"/>
              <a:t>фланелеграфе</a:t>
            </a:r>
            <a:r>
              <a:rPr lang="ru-RU" sz="1600" dirty="0" smtClean="0"/>
              <a:t>, для этого на обратную сторону нужно наклеить липучку.</a:t>
            </a:r>
          </a:p>
          <a:p>
            <a:r>
              <a:rPr lang="ru-RU" sz="1600" dirty="0" smtClean="0"/>
              <a:t>По завершению игры педагог с детьми закрепляет названия животных.</a:t>
            </a:r>
          </a:p>
          <a:p>
            <a:r>
              <a:rPr lang="ru-RU" sz="1600" b="1" dirty="0" smtClean="0">
                <a:latin typeface="Times New Roman" pitchFamily="18" charset="0"/>
                <a:cs typeface="Times New Roman" pitchFamily="18" charset="0"/>
              </a:rPr>
              <a:t>Дидактическая игра «Лото»</a:t>
            </a:r>
          </a:p>
          <a:p>
            <a:endParaRPr lang="ru-RU" sz="1600" dirty="0" smtClean="0"/>
          </a:p>
          <a:p>
            <a:r>
              <a:rPr lang="ru-RU" sz="1600" dirty="0" smtClean="0"/>
              <a:t/>
            </a:r>
            <a:br>
              <a:rPr lang="ru-RU" sz="1600" dirty="0" smtClean="0"/>
            </a:br>
            <a:endParaRPr lang="ru-RU" sz="1600" dirty="0"/>
          </a:p>
        </p:txBody>
      </p:sp>
      <p:sp>
        <p:nvSpPr>
          <p:cNvPr id="3" name="Прямоугольник 2"/>
          <p:cNvSpPr/>
          <p:nvPr/>
        </p:nvSpPr>
        <p:spPr>
          <a:xfrm rot="10800000" flipV="1">
            <a:off x="214282" y="4181305"/>
            <a:ext cx="8715436" cy="1077218"/>
          </a:xfrm>
          <a:prstGeom prst="rect">
            <a:avLst/>
          </a:prstGeom>
        </p:spPr>
        <p:txBody>
          <a:bodyPr wrap="square">
            <a:spAutoFit/>
          </a:bodyPr>
          <a:lstStyle/>
          <a:p>
            <a:r>
              <a:rPr lang="ru-RU" sz="1600" u="sng"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Закрепление знаний детей о животных, умение различать и находить нужного животного.</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Дидактический материал:</a:t>
            </a:r>
            <a:r>
              <a:rPr lang="ru-RU" sz="1600" dirty="0" smtClean="0">
                <a:latin typeface="Times New Roman" pitchFamily="18" charset="0"/>
                <a:cs typeface="Times New Roman" pitchFamily="18" charset="0"/>
              </a:rPr>
              <a:t> Игровое поле (4 шт.), разделённое на 6 квадратов с изображениями различных животных, соответствующими изображениям на маленьких карточках (24 шт.).</a:t>
            </a:r>
          </a:p>
          <a:p>
            <a:endParaRPr lang="ru-RU" sz="1600" dirty="0">
              <a:latin typeface="Times New Roman" pitchFamily="18" charset="0"/>
              <a:cs typeface="Times New Roman" pitchFamily="18" charset="0"/>
            </a:endParaRPr>
          </a:p>
        </p:txBody>
      </p:sp>
      <p:sp>
        <p:nvSpPr>
          <p:cNvPr id="4" name="Прямоугольник 3"/>
          <p:cNvSpPr/>
          <p:nvPr/>
        </p:nvSpPr>
        <p:spPr>
          <a:xfrm>
            <a:off x="214282" y="4929199"/>
            <a:ext cx="8929718" cy="1600438"/>
          </a:xfrm>
          <a:prstGeom prst="rect">
            <a:avLst/>
          </a:prstGeom>
        </p:spPr>
        <p:txBody>
          <a:bodyPr wrap="square">
            <a:spAutoFit/>
          </a:bodyPr>
          <a:lstStyle/>
          <a:p>
            <a:r>
              <a:rPr lang="ru-RU" sz="1600" b="1" dirty="0" smtClean="0">
                <a:latin typeface="Times New Roman" pitchFamily="18" charset="0"/>
                <a:cs typeface="Times New Roman" pitchFamily="18" charset="0"/>
              </a:rPr>
              <a:t>Дидактическая игра «Чей хвост</a:t>
            </a:r>
            <a:r>
              <a:rPr lang="ru-RU" sz="1600" b="1" dirty="0" smtClean="0"/>
              <a:t>»</a:t>
            </a:r>
            <a:r>
              <a:rPr lang="ru-RU" dirty="0" smtClean="0"/>
              <a:t/>
            </a:r>
            <a:br>
              <a:rPr lang="ru-RU" dirty="0" smtClean="0"/>
            </a:br>
            <a:r>
              <a:rPr lang="ru-RU" sz="1600" u="sng"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Развитие внимания, логики, памяти, мелкой моторики.</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Дидактический материал:</a:t>
            </a:r>
            <a:r>
              <a:rPr lang="ru-RU" sz="1600" dirty="0" smtClean="0">
                <a:latin typeface="Times New Roman" pitchFamily="18" charset="0"/>
                <a:cs typeface="Times New Roman" pitchFamily="18" charset="0"/>
              </a:rPr>
              <a:t> Карточки с изображением различных животных, а также их хвостов.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Ход игры</a:t>
            </a:r>
            <a:r>
              <a:rPr lang="ru-RU" sz="1600" dirty="0" smtClean="0">
                <a:latin typeface="Times New Roman" pitchFamily="18" charset="0"/>
                <a:cs typeface="Times New Roman" pitchFamily="18" charset="0"/>
              </a:rPr>
              <a:t>: Ребёнку дается задание. Подобрать хвост для каждого животного и соединить нужные картинки линиями. Назвать у какого животного, какой хвост (длинный, короткий, пушистый, толстый, маленький, большой и т.д.)</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085"/>
          </a:xfrm>
          <a:prstGeom prst="rect">
            <a:avLst/>
          </a:prstGeom>
        </p:spPr>
        <p:txBody>
          <a:bodyPr wrap="square">
            <a:spAutoFit/>
          </a:bodyPr>
          <a:lstStyle/>
          <a:p>
            <a:r>
              <a:rPr lang="ru-RU" sz="1600" b="1" dirty="0" smtClean="0">
                <a:latin typeface="Times New Roman" pitchFamily="18" charset="0"/>
                <a:cs typeface="Times New Roman" pitchFamily="18" charset="0"/>
              </a:rPr>
              <a:t>Дидактическая игра «Отгадайте, что за животное»</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Развитие умения описывать животных и узнавать их по описанию.</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Дидактический материал:</a:t>
            </a:r>
            <a:r>
              <a:rPr lang="ru-RU" sz="1600" dirty="0" smtClean="0">
                <a:latin typeface="Times New Roman" pitchFamily="18" charset="0"/>
                <a:cs typeface="Times New Roman" pitchFamily="18" charset="0"/>
              </a:rPr>
              <a:t> Карточки с изображением животных.</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Ход игры</a:t>
            </a:r>
            <a:r>
              <a:rPr lang="ru-RU" sz="1600" dirty="0" smtClean="0">
                <a:latin typeface="Times New Roman" pitchFamily="18" charset="0"/>
                <a:cs typeface="Times New Roman" pitchFamily="18" charset="0"/>
              </a:rPr>
              <a:t>: Воспитатель раздаёт детям карточки с изображением животных. Дети никому не показывают свои карточки. Воспитатель предлагает одному ребенку описать животного, изображённого на его картинке, или загадать о нём загадку. Другие дети должны отгадать, что это за животное.</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Дидактическая игра «Собери картинку»</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Развитие логического мышление, кругозора, познавательного интереса и речевой активности.</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Дидактический материал: Карточки с изображением животных, разрезанные на несколько частей.</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Ход игры:</a:t>
            </a:r>
            <a:r>
              <a:rPr lang="ru-RU" sz="1600" dirty="0" smtClean="0">
                <a:latin typeface="Times New Roman" pitchFamily="18" charset="0"/>
                <a:cs typeface="Times New Roman" pitchFamily="18" charset="0"/>
              </a:rPr>
              <a:t> Игра для детей от 3 лет. Детям раздают игровые карточки, разрезанные на 2, 3, 4 части (в соответствии с возрастом и способностями ребёнка). Собрав картинку, ребёнок рассказывает, какое животное он собрал.</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Например: Собака – домашнее животное.</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Дидактическая игра «Пятый лишний»</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Развитие умений классифицировать животных по существенным признакам.</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Дидактический материал:</a:t>
            </a:r>
            <a:r>
              <a:rPr lang="ru-RU" sz="1600" dirty="0" smtClean="0">
                <a:latin typeface="Times New Roman" pitchFamily="18" charset="0"/>
                <a:cs typeface="Times New Roman" pitchFamily="18" charset="0"/>
              </a:rPr>
              <a:t> Карточки с изображением 5 животных, 4 из них относятся к одной тематической группе, а пятое к другой группе.</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Ход игры:</a:t>
            </a:r>
            <a:r>
              <a:rPr lang="ru-RU" sz="1600" dirty="0" smtClean="0">
                <a:latin typeface="Times New Roman" pitchFamily="18" charset="0"/>
                <a:cs typeface="Times New Roman" pitchFamily="18" charset="0"/>
              </a:rPr>
              <a:t> Детям дается задание: «Рассмотрите картинки, назовите, что на них изображено и определите, какое животное лишнее. Оставшихся, животных назовите одним словом». Каждый участник исключает лишнее животное по очереди. Если он ошибается или не выполняет задание, его вариант предлагают выполнить следующему игроку. За каждое правильно выполненное задание дают фишку. Выигрывает тот, кто наберёт больше фишек.</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Карточки для игры:</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1.Кошка, собака, корова, овца, лиса Лишняя лиса, потому что это дикое животное, а остальные – домашние животные животные.</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Содержимое 3"/>
          <p:cNvSpPr>
            <a:spLocks noGrp="1"/>
          </p:cNvSpPr>
          <p:nvPr>
            <p:ph idx="1"/>
          </p:nvPr>
        </p:nvSpPr>
        <p:spPr/>
        <p:txBody>
          <a:bodyPr/>
          <a:lstStyle/>
          <a:p>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27017" t="77542" r="23952" b="18402"/>
          <a:stretch>
            <a:fillRect/>
          </a:stretch>
        </p:blipFill>
        <p:spPr bwMode="auto">
          <a:xfrm>
            <a:off x="357158" y="4000504"/>
            <a:ext cx="8143932" cy="393662"/>
          </a:xfrm>
          <a:prstGeom prst="rect">
            <a:avLst/>
          </a:prstGeom>
          <a:noFill/>
          <a:ln w="9525">
            <a:noFill/>
            <a:miter lim="800000"/>
            <a:headEnd/>
            <a:tailEnd/>
          </a:ln>
          <a:effectLst/>
        </p:spPr>
      </p:pic>
      <p:pic>
        <p:nvPicPr>
          <p:cNvPr id="3" name="Picture 2"/>
          <p:cNvPicPr>
            <a:picLocks noChangeAspect="1" noChangeArrowheads="1"/>
          </p:cNvPicPr>
          <p:nvPr/>
        </p:nvPicPr>
        <p:blipFill>
          <a:blip r:embed="rId2"/>
          <a:srcRect l="33038" t="69445" r="64811" b="11417"/>
          <a:stretch>
            <a:fillRect/>
          </a:stretch>
        </p:blipFill>
        <p:spPr bwMode="auto">
          <a:xfrm>
            <a:off x="1285852" y="3000372"/>
            <a:ext cx="357190" cy="1857388"/>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l="33038" t="69445" r="64811" b="11417"/>
          <a:stretch>
            <a:fillRect/>
          </a:stretch>
        </p:blipFill>
        <p:spPr bwMode="auto">
          <a:xfrm>
            <a:off x="4500562" y="3071810"/>
            <a:ext cx="357190" cy="1857388"/>
          </a:xfrm>
          <a:prstGeom prst="rect">
            <a:avLst/>
          </a:prstGeom>
          <a:noFill/>
          <a:ln w="9525">
            <a:noFill/>
            <a:miter lim="800000"/>
            <a:headEnd/>
            <a:tailEnd/>
          </a:ln>
          <a:effectLst/>
        </p:spPr>
      </p:pic>
      <p:pic>
        <p:nvPicPr>
          <p:cNvPr id="7" name="Picture 2"/>
          <p:cNvPicPr>
            <a:picLocks noChangeAspect="1" noChangeArrowheads="1"/>
          </p:cNvPicPr>
          <p:nvPr/>
        </p:nvPicPr>
        <p:blipFill>
          <a:blip r:embed="rId2"/>
          <a:srcRect l="33038" t="69445" r="64811" b="11417"/>
          <a:stretch>
            <a:fillRect/>
          </a:stretch>
        </p:blipFill>
        <p:spPr bwMode="auto">
          <a:xfrm>
            <a:off x="6143636" y="3071810"/>
            <a:ext cx="357190" cy="1857388"/>
          </a:xfrm>
          <a:prstGeom prst="rect">
            <a:avLst/>
          </a:prstGeom>
          <a:noFill/>
          <a:ln w="9525">
            <a:noFill/>
            <a:miter lim="800000"/>
            <a:headEnd/>
            <a:tailEnd/>
          </a:ln>
          <a:effectLst/>
        </p:spPr>
      </p:pic>
      <p:pic>
        <p:nvPicPr>
          <p:cNvPr id="8" name="Picture 2"/>
          <p:cNvPicPr>
            <a:picLocks noChangeAspect="1" noChangeArrowheads="1"/>
          </p:cNvPicPr>
          <p:nvPr/>
        </p:nvPicPr>
        <p:blipFill>
          <a:blip r:embed="rId2"/>
          <a:srcRect l="33038" t="69445" r="64811" b="11417"/>
          <a:stretch>
            <a:fillRect/>
          </a:stretch>
        </p:blipFill>
        <p:spPr bwMode="auto">
          <a:xfrm>
            <a:off x="7858148" y="3071810"/>
            <a:ext cx="357190" cy="1857388"/>
          </a:xfrm>
          <a:prstGeom prst="rect">
            <a:avLst/>
          </a:prstGeom>
          <a:noFill/>
          <a:ln w="9525">
            <a:noFill/>
            <a:miter lim="800000"/>
            <a:headEnd/>
            <a:tailEnd/>
          </a:ln>
          <a:effectLst/>
        </p:spPr>
      </p:pic>
      <p:pic>
        <p:nvPicPr>
          <p:cNvPr id="9" name="Picture 2"/>
          <p:cNvPicPr>
            <a:picLocks noChangeAspect="1" noChangeArrowheads="1"/>
          </p:cNvPicPr>
          <p:nvPr/>
        </p:nvPicPr>
        <p:blipFill>
          <a:blip r:embed="rId2"/>
          <a:srcRect l="33038" t="69445" r="64811" b="11417"/>
          <a:stretch>
            <a:fillRect/>
          </a:stretch>
        </p:blipFill>
        <p:spPr bwMode="auto">
          <a:xfrm>
            <a:off x="2928926" y="3000372"/>
            <a:ext cx="357190"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5"/>
          <a:srcRect l="51871" t="22461" r="5014" b="29687"/>
          <a:stretch>
            <a:fillRect/>
          </a:stretch>
        </p:blipFill>
        <p:spPr bwMode="auto">
          <a:xfrm>
            <a:off x="0" y="0"/>
            <a:ext cx="9144000" cy="6858000"/>
          </a:xfrm>
          <a:prstGeom prst="rect">
            <a:avLst/>
          </a:prstGeom>
          <a:noFill/>
          <a:ln w="9525">
            <a:noFill/>
            <a:miter lim="800000"/>
            <a:headEnd/>
            <a:tailEnd/>
          </a:ln>
          <a:effectLst/>
        </p:spPr>
      </p:pic>
      <p:pic>
        <p:nvPicPr>
          <p:cNvPr id="43010" name="Picture 2" descr="http://pngimg.com/upload/goat_PNG13152.png"/>
          <p:cNvPicPr>
            <a:picLocks noChangeAspect="1" noChangeArrowheads="1"/>
          </p:cNvPicPr>
          <p:nvPr/>
        </p:nvPicPr>
        <p:blipFill>
          <a:blip r:embed="rId6" cstate="print"/>
          <a:srcRect/>
          <a:stretch>
            <a:fillRect/>
          </a:stretch>
        </p:blipFill>
        <p:spPr bwMode="auto">
          <a:xfrm>
            <a:off x="1290542" y="1571612"/>
            <a:ext cx="5385270" cy="4461437"/>
          </a:xfrm>
          <a:prstGeom prst="rect">
            <a:avLst/>
          </a:prstGeom>
          <a:noFill/>
        </p:spPr>
      </p:pic>
      <p:pic>
        <p:nvPicPr>
          <p:cNvPr id="43012" name="Picture 4" descr="https://ds02.infourok.ru/uploads/ex/0289/0004bd78-41b7f891/hello_html_2aba4c33.png"/>
          <p:cNvPicPr>
            <a:picLocks noChangeAspect="1" noChangeArrowheads="1"/>
          </p:cNvPicPr>
          <p:nvPr/>
        </p:nvPicPr>
        <p:blipFill>
          <a:blip r:embed="rId7"/>
          <a:srcRect/>
          <a:stretch>
            <a:fillRect/>
          </a:stretch>
        </p:blipFill>
        <p:spPr bwMode="auto">
          <a:xfrm>
            <a:off x="5786446" y="3143248"/>
            <a:ext cx="2720139" cy="3214711"/>
          </a:xfrm>
          <a:prstGeom prst="rect">
            <a:avLst/>
          </a:prstGeom>
          <a:noFill/>
        </p:spPr>
      </p:pic>
      <p:sp>
        <p:nvSpPr>
          <p:cNvPr id="10" name="Прямоугольник 9"/>
          <p:cNvSpPr/>
          <p:nvPr/>
        </p:nvSpPr>
        <p:spPr>
          <a:xfrm>
            <a:off x="0" y="214290"/>
            <a:ext cx="7000892" cy="1477328"/>
          </a:xfrm>
          <a:prstGeom prst="rect">
            <a:avLst/>
          </a:prstGeom>
        </p:spPr>
        <p:txBody>
          <a:bodyPr wrap="square">
            <a:spAutoFit/>
          </a:bodyPr>
          <a:lstStyle/>
          <a:p>
            <a:pPr algn="ctr"/>
            <a:r>
              <a:rPr lang="tt-RU" b="1" dirty="0" smtClean="0">
                <a:latin typeface="Times New Roman" pitchFamily="18" charset="0"/>
                <a:cs typeface="Times New Roman" pitchFamily="18" charset="0"/>
              </a:rPr>
              <a:t>Кәҗәбезнең бәтие бар, Берәү генә бер генә.</a:t>
            </a:r>
          </a:p>
          <a:p>
            <a:pPr algn="ctr"/>
            <a:r>
              <a:rPr lang="tt-RU" b="1" dirty="0" smtClean="0">
                <a:latin typeface="Times New Roman" pitchFamily="18" charset="0"/>
                <a:cs typeface="Times New Roman" pitchFamily="18" charset="0"/>
              </a:rPr>
              <a:t>Әллә шуңа шаян бигрәк, Тик торалмый бер менә.</a:t>
            </a:r>
          </a:p>
          <a:p>
            <a:pPr algn="ctr"/>
            <a:r>
              <a:rPr lang="tt-RU" b="1" dirty="0" smtClean="0">
                <a:latin typeface="Times New Roman" pitchFamily="18" charset="0"/>
                <a:cs typeface="Times New Roman" pitchFamily="18" charset="0"/>
              </a:rPr>
              <a:t>Әй бәтием, бәтием, Бәләкәчем тәтием.</a:t>
            </a:r>
          </a:p>
          <a:p>
            <a:pPr algn="ctr"/>
            <a:r>
              <a:rPr lang="tt-RU" b="1" dirty="0" smtClean="0">
                <a:latin typeface="Times New Roman" pitchFamily="18" charset="0"/>
                <a:cs typeface="Times New Roman" pitchFamily="18" charset="0"/>
              </a:rPr>
              <a:t>Тиктормас аяккаем,Тыпырдык тояккаем. </a:t>
            </a:r>
          </a:p>
          <a:p>
            <a:pPr algn="ctr"/>
            <a:r>
              <a:rPr lang="tt-RU" b="1" dirty="0" smtClean="0">
                <a:latin typeface="Times New Roman" pitchFamily="18" charset="0"/>
                <a:cs typeface="Times New Roman" pitchFamily="18" charset="0"/>
              </a:rPr>
              <a:t>(Резеда Вәлиева)</a:t>
            </a:r>
            <a:endParaRPr lang="ru-RU" dirty="0"/>
          </a:p>
        </p:txBody>
      </p:sp>
      <p:pic>
        <p:nvPicPr>
          <p:cNvPr id="6" name="03912.mp3">
            <a:hlinkClick r:id="" action="ppaction://media"/>
          </p:cNvPr>
          <p:cNvPicPr>
            <a:picLocks noRot="1" noChangeAspect="1"/>
          </p:cNvPicPr>
          <p:nvPr>
            <a:audioFile r:link="rId1"/>
          </p:nvPr>
        </p:nvPicPr>
        <p:blipFill>
          <a:blip r:embed="rId8"/>
          <a:stretch>
            <a:fillRect/>
          </a:stretch>
        </p:blipFill>
        <p:spPr>
          <a:xfrm>
            <a:off x="0" y="6143644"/>
            <a:ext cx="304800" cy="304800"/>
          </a:xfrm>
          <a:prstGeom prst="rect">
            <a:avLst/>
          </a:prstGeom>
        </p:spPr>
      </p:pic>
      <p:pic>
        <p:nvPicPr>
          <p:cNvPr id="7" name="коза.mp3">
            <a:hlinkClick r:id="" action="ppaction://media"/>
          </p:cNvPr>
          <p:cNvPicPr>
            <a:picLocks noRot="1" noChangeAspect="1"/>
          </p:cNvPicPr>
          <p:nvPr>
            <a:audioFile r:link="rId2"/>
          </p:nvPr>
        </p:nvPicPr>
        <p:blipFill>
          <a:blip r:embed="rId9"/>
          <a:stretch>
            <a:fillRect/>
          </a:stretch>
        </p:blipFill>
        <p:spPr>
          <a:xfrm>
            <a:off x="214282" y="6143644"/>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fade">
                                      <p:cBhvr>
                                        <p:cTn id="7" dur="1000"/>
                                        <p:tgtEl>
                                          <p:spTgt spid="43012"/>
                                        </p:tgtEl>
                                      </p:cBhvr>
                                    </p:animEffect>
                                    <p:anim calcmode="lin" valueType="num">
                                      <p:cBhvr>
                                        <p:cTn id="8" dur="1000" fill="hold"/>
                                        <p:tgtEl>
                                          <p:spTgt spid="43012"/>
                                        </p:tgtEl>
                                        <p:attrNameLst>
                                          <p:attrName>ppt_x</p:attrName>
                                        </p:attrNameLst>
                                      </p:cBhvr>
                                      <p:tavLst>
                                        <p:tav tm="0">
                                          <p:val>
                                            <p:strVal val="#ppt_x"/>
                                          </p:val>
                                        </p:tav>
                                        <p:tav tm="100000">
                                          <p:val>
                                            <p:strVal val="#ppt_x"/>
                                          </p:val>
                                        </p:tav>
                                      </p:tavLst>
                                    </p:anim>
                                    <p:anim calcmode="lin" valueType="num">
                                      <p:cBhvr>
                                        <p:cTn id="9" dur="1000" fill="hold"/>
                                        <p:tgtEl>
                                          <p:spTgt spid="430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5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20"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5"/>
          <a:srcRect l="51871" t="22461" r="5014" b="29687"/>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2214546" y="285728"/>
            <a:ext cx="3786214" cy="461665"/>
          </a:xfrm>
          <a:prstGeom prst="rect">
            <a:avLst/>
          </a:prstGeom>
          <a:noFill/>
        </p:spPr>
        <p:txBody>
          <a:bodyPr wrap="square" rtlCol="0">
            <a:spAutoFit/>
          </a:bodyPr>
          <a:lstStyle/>
          <a:p>
            <a:r>
              <a:rPr lang="tt-RU" sz="2400" b="1" dirty="0" smtClean="0">
                <a:latin typeface="Times New Roman" pitchFamily="18" charset="0"/>
                <a:cs typeface="Times New Roman" pitchFamily="18" charset="0"/>
              </a:rPr>
              <a:t>Ат - колын</a:t>
            </a:r>
            <a:endParaRPr lang="ru-RU" sz="2400" b="1" dirty="0">
              <a:latin typeface="Times New Roman" pitchFamily="18" charset="0"/>
              <a:cs typeface="Times New Roman" pitchFamily="18" charset="0"/>
            </a:endParaRPr>
          </a:p>
        </p:txBody>
      </p:sp>
      <p:pic>
        <p:nvPicPr>
          <p:cNvPr id="5" name="00989.mp3">
            <a:hlinkClick r:id="" action="ppaction://media"/>
          </p:cNvPr>
          <p:cNvPicPr>
            <a:picLocks noRot="1" noChangeAspect="1"/>
          </p:cNvPicPr>
          <p:nvPr>
            <a:audioFile r:link="rId1"/>
          </p:nvPr>
        </p:nvPicPr>
        <p:blipFill>
          <a:blip r:embed="rId6"/>
          <a:stretch>
            <a:fillRect/>
          </a:stretch>
        </p:blipFill>
        <p:spPr>
          <a:xfrm>
            <a:off x="285720" y="6286520"/>
            <a:ext cx="304800" cy="304800"/>
          </a:xfrm>
          <a:prstGeom prst="rect">
            <a:avLst/>
          </a:prstGeom>
        </p:spPr>
      </p:pic>
      <p:pic>
        <p:nvPicPr>
          <p:cNvPr id="6" name="01426.mp3">
            <a:hlinkClick r:id="" action="ppaction://media"/>
          </p:cNvPr>
          <p:cNvPicPr>
            <a:picLocks noRot="1" noChangeAspect="1"/>
          </p:cNvPicPr>
          <p:nvPr>
            <a:audioFile r:link="rId2"/>
          </p:nvPr>
        </p:nvPicPr>
        <p:blipFill>
          <a:blip r:embed="rId7"/>
          <a:stretch>
            <a:fillRect/>
          </a:stretch>
        </p:blipFill>
        <p:spPr>
          <a:xfrm>
            <a:off x="285720" y="6286520"/>
            <a:ext cx="304800" cy="304800"/>
          </a:xfrm>
          <a:prstGeom prst="rect">
            <a:avLst/>
          </a:prstGeom>
        </p:spPr>
      </p:pic>
      <p:pic>
        <p:nvPicPr>
          <p:cNvPr id="24582" name="Picture 6" descr="http://abload.de/img/horse-png82l1ou7.png"/>
          <p:cNvPicPr>
            <a:picLocks noChangeAspect="1" noChangeArrowheads="1"/>
          </p:cNvPicPr>
          <p:nvPr/>
        </p:nvPicPr>
        <p:blipFill>
          <a:blip r:embed="rId8"/>
          <a:srcRect/>
          <a:stretch>
            <a:fillRect/>
          </a:stretch>
        </p:blipFill>
        <p:spPr bwMode="auto">
          <a:xfrm>
            <a:off x="5429256" y="2643182"/>
            <a:ext cx="2714644" cy="2714644"/>
          </a:xfrm>
          <a:prstGeom prst="rect">
            <a:avLst/>
          </a:prstGeom>
          <a:noFill/>
        </p:spPr>
      </p:pic>
      <p:pic>
        <p:nvPicPr>
          <p:cNvPr id="10" name="Picture 8" descr="http://www.playcast.ru/uploads/2016/11/19/20582661.png"/>
          <p:cNvPicPr>
            <a:picLocks noChangeAspect="1" noChangeArrowheads="1"/>
          </p:cNvPicPr>
          <p:nvPr/>
        </p:nvPicPr>
        <p:blipFill>
          <a:blip r:embed="rId9"/>
          <a:srcRect/>
          <a:stretch>
            <a:fillRect/>
          </a:stretch>
        </p:blipFill>
        <p:spPr bwMode="auto">
          <a:xfrm>
            <a:off x="0" y="1000108"/>
            <a:ext cx="4595177" cy="4538621"/>
          </a:xfrm>
          <a:prstGeom prst="rect">
            <a:avLst/>
          </a:prstGeom>
          <a:noFill/>
        </p:spPr>
      </p:pic>
      <p:pic>
        <p:nvPicPr>
          <p:cNvPr id="8" name="конь.mp3">
            <a:hlinkClick r:id="" action="ppaction://media"/>
          </p:cNvPr>
          <p:cNvPicPr>
            <a:picLocks noRot="1" noChangeAspect="1"/>
          </p:cNvPicPr>
          <p:nvPr>
            <a:audioFile r:link="rId3"/>
          </p:nvPr>
        </p:nvPicPr>
        <p:blipFill>
          <a:blip r:embed="rId10"/>
          <a:stretch>
            <a:fillRect/>
          </a:stretch>
        </p:blipFill>
        <p:spPr>
          <a:xfrm>
            <a:off x="285720" y="628652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582"/>
                                        </p:tgtEl>
                                        <p:attrNameLst>
                                          <p:attrName>style.visibility</p:attrName>
                                        </p:attrNameLst>
                                      </p:cBhvr>
                                      <p:to>
                                        <p:strVal val="visible"/>
                                      </p:to>
                                    </p:set>
                                    <p:anim calcmode="lin" valueType="num">
                                      <p:cBhvr additive="base">
                                        <p:cTn id="13" dur="500" fill="hold"/>
                                        <p:tgtEl>
                                          <p:spTgt spid="24582"/>
                                        </p:tgtEl>
                                        <p:attrNameLst>
                                          <p:attrName>ppt_x</p:attrName>
                                        </p:attrNameLst>
                                      </p:cBhvr>
                                      <p:tavLst>
                                        <p:tav tm="0">
                                          <p:val>
                                            <p:strVal val="#ppt_x"/>
                                          </p:val>
                                        </p:tav>
                                        <p:tav tm="100000">
                                          <p:val>
                                            <p:strVal val="#ppt_x"/>
                                          </p:val>
                                        </p:tav>
                                      </p:tavLst>
                                    </p:anim>
                                    <p:anim calcmode="lin" valueType="num">
                                      <p:cBhvr additive="base">
                                        <p:cTn id="14" dur="500" fill="hold"/>
                                        <p:tgtEl>
                                          <p:spTgt spid="2458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8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2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5"/>
          <a:srcRect l="51871" t="22461" r="5014" b="29687"/>
          <a:stretch>
            <a:fillRect/>
          </a:stretch>
        </p:blipFill>
        <p:spPr bwMode="auto">
          <a:xfrm>
            <a:off x="-142908" y="0"/>
            <a:ext cx="9286908" cy="6858000"/>
          </a:xfrm>
          <a:prstGeom prst="rect">
            <a:avLst/>
          </a:prstGeom>
          <a:noFill/>
          <a:ln w="9525">
            <a:noFill/>
            <a:miter lim="800000"/>
            <a:headEnd/>
            <a:tailEnd/>
          </a:ln>
          <a:effectLst/>
        </p:spPr>
      </p:pic>
      <p:pic>
        <p:nvPicPr>
          <p:cNvPr id="49158" name="Picture 6" descr="http://pngimg.com/upload/pig_PNG2197.png"/>
          <p:cNvPicPr>
            <a:picLocks noChangeAspect="1" noChangeArrowheads="1"/>
          </p:cNvPicPr>
          <p:nvPr/>
        </p:nvPicPr>
        <p:blipFill>
          <a:blip r:embed="rId6" cstate="print"/>
          <a:srcRect/>
          <a:stretch>
            <a:fillRect/>
          </a:stretch>
        </p:blipFill>
        <p:spPr bwMode="auto">
          <a:xfrm>
            <a:off x="4357686" y="2857496"/>
            <a:ext cx="3353778" cy="3346364"/>
          </a:xfrm>
          <a:prstGeom prst="rect">
            <a:avLst/>
          </a:prstGeom>
          <a:noFill/>
        </p:spPr>
      </p:pic>
      <p:pic>
        <p:nvPicPr>
          <p:cNvPr id="49154" name="Picture 2" descr="http://clipartmania.ru/uploads/gallery/main/451/pig-21.png"/>
          <p:cNvPicPr>
            <a:picLocks noChangeAspect="1" noChangeArrowheads="1"/>
          </p:cNvPicPr>
          <p:nvPr/>
        </p:nvPicPr>
        <p:blipFill>
          <a:blip r:embed="rId7"/>
          <a:srcRect/>
          <a:stretch>
            <a:fillRect/>
          </a:stretch>
        </p:blipFill>
        <p:spPr bwMode="auto">
          <a:xfrm>
            <a:off x="1714480" y="4255196"/>
            <a:ext cx="1857388" cy="2018900"/>
          </a:xfrm>
          <a:prstGeom prst="rect">
            <a:avLst/>
          </a:prstGeom>
          <a:noFill/>
        </p:spPr>
      </p:pic>
      <p:sp>
        <p:nvSpPr>
          <p:cNvPr id="10" name="TextBox 9"/>
          <p:cNvSpPr txBox="1"/>
          <p:nvPr/>
        </p:nvSpPr>
        <p:spPr>
          <a:xfrm>
            <a:off x="214282" y="714356"/>
            <a:ext cx="7643866" cy="461665"/>
          </a:xfrm>
          <a:prstGeom prst="rect">
            <a:avLst/>
          </a:prstGeom>
          <a:noFill/>
        </p:spPr>
        <p:txBody>
          <a:bodyPr wrap="square" rtlCol="0">
            <a:spAutoFit/>
          </a:bodyPr>
          <a:lstStyle/>
          <a:p>
            <a:r>
              <a:rPr lang="tt-RU" sz="2400" b="1" dirty="0" smtClean="0">
                <a:latin typeface="Times New Roman" pitchFamily="18" charset="0"/>
                <a:cs typeface="Times New Roman" pitchFamily="18" charset="0"/>
              </a:rPr>
              <a:t>                           Дуңгыз – дуңгыз баласы</a:t>
            </a:r>
            <a:endParaRPr lang="ru-RU" sz="2400" b="1" dirty="0">
              <a:latin typeface="Times New Roman" pitchFamily="18" charset="0"/>
              <a:cs typeface="Times New Roman" pitchFamily="18" charset="0"/>
            </a:endParaRPr>
          </a:p>
        </p:txBody>
      </p:sp>
      <p:pic>
        <p:nvPicPr>
          <p:cNvPr id="6" name="04207.mp3">
            <a:hlinkClick r:id="" action="ppaction://media"/>
          </p:cNvPr>
          <p:cNvPicPr>
            <a:picLocks noRot="1" noChangeAspect="1"/>
          </p:cNvPicPr>
          <p:nvPr>
            <a:audioFile r:link="rId1"/>
          </p:nvPr>
        </p:nvPicPr>
        <p:blipFill>
          <a:blip r:embed="rId8"/>
          <a:stretch>
            <a:fillRect/>
          </a:stretch>
        </p:blipFill>
        <p:spPr>
          <a:xfrm>
            <a:off x="0" y="6286520"/>
            <a:ext cx="304800" cy="304800"/>
          </a:xfrm>
          <a:prstGeom prst="rect">
            <a:avLst/>
          </a:prstGeom>
        </p:spPr>
      </p:pic>
      <p:pic>
        <p:nvPicPr>
          <p:cNvPr id="7" name="свинья.mp3">
            <a:hlinkClick r:id="" action="ppaction://media"/>
          </p:cNvPr>
          <p:cNvPicPr>
            <a:picLocks noRot="1" noChangeAspect="1"/>
          </p:cNvPicPr>
          <p:nvPr>
            <a:audioFile r:link="rId2"/>
          </p:nvPr>
        </p:nvPicPr>
        <p:blipFill>
          <a:blip r:embed="rId9"/>
          <a:stretch>
            <a:fillRect/>
          </a:stretch>
        </p:blipFill>
        <p:spPr>
          <a:xfrm>
            <a:off x="0" y="628652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fade">
                                      <p:cBhvr>
                                        <p:cTn id="7" dur="1000"/>
                                        <p:tgtEl>
                                          <p:spTgt spid="49154"/>
                                        </p:tgtEl>
                                      </p:cBhvr>
                                    </p:animEffect>
                                    <p:anim calcmode="lin" valueType="num">
                                      <p:cBhvr>
                                        <p:cTn id="8" dur="1000" fill="hold"/>
                                        <p:tgtEl>
                                          <p:spTgt spid="49154"/>
                                        </p:tgtEl>
                                        <p:attrNameLst>
                                          <p:attrName>ppt_x</p:attrName>
                                        </p:attrNameLst>
                                      </p:cBhvr>
                                      <p:tavLst>
                                        <p:tav tm="0">
                                          <p:val>
                                            <p:strVal val="#ppt_x"/>
                                          </p:val>
                                        </p:tav>
                                        <p:tav tm="100000">
                                          <p:val>
                                            <p:strVal val="#ppt_x"/>
                                          </p:val>
                                        </p:tav>
                                      </p:tavLst>
                                    </p:anim>
                                    <p:anim calcmode="lin" valueType="num">
                                      <p:cBhvr>
                                        <p:cTn id="9" dur="1000" fill="hold"/>
                                        <p:tgtEl>
                                          <p:spTgt spid="491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98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22"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a:srcRect l="51871" t="22461" r="5014" b="29687"/>
          <a:stretch>
            <a:fillRect/>
          </a:stretch>
        </p:blipFill>
        <p:spPr bwMode="auto">
          <a:xfrm>
            <a:off x="0" y="0"/>
            <a:ext cx="9144000" cy="6858000"/>
          </a:xfrm>
          <a:prstGeom prst="rect">
            <a:avLst/>
          </a:prstGeom>
          <a:noFill/>
          <a:ln w="9525">
            <a:noFill/>
            <a:miter lim="800000"/>
            <a:headEnd/>
            <a:tailEnd/>
          </a:ln>
          <a:effectLst/>
        </p:spPr>
      </p:pic>
      <p:sp>
        <p:nvSpPr>
          <p:cNvPr id="5" name="Прямоугольник 4"/>
          <p:cNvSpPr/>
          <p:nvPr/>
        </p:nvSpPr>
        <p:spPr>
          <a:xfrm flipH="1">
            <a:off x="9143999" y="5286388"/>
            <a:ext cx="45719" cy="369332"/>
          </a:xfrm>
          <a:prstGeom prst="rect">
            <a:avLst/>
          </a:prstGeom>
        </p:spPr>
        <p:txBody>
          <a:bodyPr wrap="square">
            <a:spAutoFit/>
          </a:bodyPr>
          <a:lstStyle/>
          <a:p>
            <a:pPr algn="r"/>
            <a:r>
              <a:rPr lang="ru-RU" dirty="0" smtClean="0">
                <a:latin typeface="Times New Roman" pitchFamily="18" charset="0"/>
                <a:cs typeface="Times New Roman" pitchFamily="18" charset="0"/>
              </a:rPr>
              <a:t>      </a:t>
            </a:r>
          </a:p>
        </p:txBody>
      </p:sp>
      <p:pic>
        <p:nvPicPr>
          <p:cNvPr id="1026" name="Picture 2" descr="http://img-fotki.yandex.ru/get/9829/16969765.1db/0_8af2e_7082940a_orig.png"/>
          <p:cNvPicPr>
            <a:picLocks noChangeAspect="1" noChangeArrowheads="1"/>
          </p:cNvPicPr>
          <p:nvPr/>
        </p:nvPicPr>
        <p:blipFill>
          <a:blip r:embed="rId5" cstate="print"/>
          <a:srcRect/>
          <a:stretch>
            <a:fillRect/>
          </a:stretch>
        </p:blipFill>
        <p:spPr bwMode="auto">
          <a:xfrm>
            <a:off x="1785918" y="4040468"/>
            <a:ext cx="3368314" cy="1884325"/>
          </a:xfrm>
          <a:prstGeom prst="rect">
            <a:avLst/>
          </a:prstGeom>
          <a:noFill/>
        </p:spPr>
      </p:pic>
      <p:pic>
        <p:nvPicPr>
          <p:cNvPr id="1030" name="Picture 6" descr="http://galerey-room.ru/images/041251_1412122371.png"/>
          <p:cNvPicPr>
            <a:picLocks noChangeAspect="1" noChangeArrowheads="1"/>
          </p:cNvPicPr>
          <p:nvPr/>
        </p:nvPicPr>
        <p:blipFill>
          <a:blip r:embed="rId6" cstate="print"/>
          <a:srcRect/>
          <a:stretch>
            <a:fillRect/>
          </a:stretch>
        </p:blipFill>
        <p:spPr bwMode="auto">
          <a:xfrm>
            <a:off x="5286380" y="2598298"/>
            <a:ext cx="2713674" cy="3722387"/>
          </a:xfrm>
          <a:prstGeom prst="rect">
            <a:avLst/>
          </a:prstGeom>
          <a:noFill/>
        </p:spPr>
      </p:pic>
      <p:sp>
        <p:nvSpPr>
          <p:cNvPr id="12" name="TextBox 11"/>
          <p:cNvSpPr txBox="1"/>
          <p:nvPr/>
        </p:nvSpPr>
        <p:spPr>
          <a:xfrm>
            <a:off x="2285984" y="928670"/>
            <a:ext cx="3857652" cy="523220"/>
          </a:xfrm>
          <a:prstGeom prst="rect">
            <a:avLst/>
          </a:prstGeom>
          <a:noFill/>
        </p:spPr>
        <p:txBody>
          <a:bodyPr wrap="square" rtlCol="0">
            <a:spAutoFit/>
          </a:bodyPr>
          <a:lstStyle/>
          <a:p>
            <a:r>
              <a:rPr lang="ru-RU" sz="2800" b="1" dirty="0" err="1" smtClean="0">
                <a:latin typeface="Times New Roman" pitchFamily="18" charset="0"/>
                <a:cs typeface="Times New Roman" pitchFamily="18" charset="0"/>
              </a:rPr>
              <a:t>Сарык</a:t>
            </a:r>
            <a:r>
              <a:rPr lang="ru-RU" sz="2800" b="1" dirty="0" smtClean="0">
                <a:latin typeface="Times New Roman" pitchFamily="18" charset="0"/>
                <a:cs typeface="Times New Roman" pitchFamily="18" charset="0"/>
              </a:rPr>
              <a:t> – </a:t>
            </a:r>
            <a:r>
              <a:rPr lang="ru-RU" sz="2800" b="1" dirty="0" err="1" smtClean="0">
                <a:latin typeface="Times New Roman" pitchFamily="18" charset="0"/>
                <a:cs typeface="Times New Roman" pitchFamily="18" charset="0"/>
              </a:rPr>
              <a:t>сарык</a:t>
            </a:r>
            <a:r>
              <a:rPr lang="ru-RU" sz="2800" b="1" dirty="0" smtClean="0">
                <a:latin typeface="Times New Roman" pitchFamily="18" charset="0"/>
                <a:cs typeface="Times New Roman" pitchFamily="18" charset="0"/>
              </a:rPr>
              <a:t> </a:t>
            </a:r>
            <a:r>
              <a:rPr lang="tt-RU" sz="2800" b="1" dirty="0" smtClean="0">
                <a:latin typeface="Times New Roman" pitchFamily="18" charset="0"/>
                <a:cs typeface="Times New Roman" pitchFamily="18" charset="0"/>
              </a:rPr>
              <a:t>бәрәне</a:t>
            </a:r>
            <a:endParaRPr lang="ru-RU" sz="2800" b="1" dirty="0">
              <a:latin typeface="Times New Roman" pitchFamily="18" charset="0"/>
              <a:cs typeface="Times New Roman" pitchFamily="18" charset="0"/>
            </a:endParaRPr>
          </a:p>
        </p:txBody>
      </p:sp>
      <p:pic>
        <p:nvPicPr>
          <p:cNvPr id="7" name="03937.mp3">
            <a:hlinkClick r:id="" action="ppaction://media"/>
          </p:cNvPr>
          <p:cNvPicPr>
            <a:picLocks noRot="1" noChangeAspect="1"/>
          </p:cNvPicPr>
          <p:nvPr>
            <a:audioFile r:link="rId1"/>
          </p:nvPr>
        </p:nvPicPr>
        <p:blipFill>
          <a:blip r:embed="rId7"/>
          <a:stretch>
            <a:fillRect/>
          </a:stretch>
        </p:blipFill>
        <p:spPr>
          <a:xfrm>
            <a:off x="285720" y="6286520"/>
            <a:ext cx="304800" cy="304800"/>
          </a:xfrm>
          <a:prstGeom prst="rect">
            <a:avLst/>
          </a:prstGeom>
        </p:spPr>
      </p:pic>
      <p:pic>
        <p:nvPicPr>
          <p:cNvPr id="8" name="баран.mp3">
            <a:hlinkClick r:id="" action="ppaction://media"/>
          </p:cNvPr>
          <p:cNvPicPr>
            <a:picLocks noRot="1" noChangeAspect="1"/>
          </p:cNvPicPr>
          <p:nvPr>
            <a:audioFile r:link="rId2"/>
          </p:nvPr>
        </p:nvPicPr>
        <p:blipFill>
          <a:blip r:embed="rId8"/>
          <a:stretch>
            <a:fillRect/>
          </a:stretch>
        </p:blipFill>
        <p:spPr>
          <a:xfrm>
            <a:off x="285720" y="628652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607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0"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a:srcRect l="51871" t="22461" r="5014" b="29687"/>
          <a:stretch>
            <a:fillRect/>
          </a:stretch>
        </p:blipFill>
        <p:spPr bwMode="auto">
          <a:xfrm>
            <a:off x="-642974" y="0"/>
            <a:ext cx="9786974" cy="6858000"/>
          </a:xfrm>
          <a:prstGeom prst="rect">
            <a:avLst/>
          </a:prstGeom>
          <a:noFill/>
          <a:ln w="9525">
            <a:noFill/>
            <a:miter lim="800000"/>
            <a:headEnd/>
            <a:tailEnd/>
          </a:ln>
          <a:effectLst/>
        </p:spPr>
      </p:pic>
      <p:pic>
        <p:nvPicPr>
          <p:cNvPr id="50178" name="Picture 2" descr="http://www.playcast.ru/uploads/2015/10/24/15581200.png"/>
          <p:cNvPicPr>
            <a:picLocks noChangeAspect="1" noChangeArrowheads="1"/>
          </p:cNvPicPr>
          <p:nvPr/>
        </p:nvPicPr>
        <p:blipFill>
          <a:blip r:embed="rId5"/>
          <a:srcRect/>
          <a:stretch>
            <a:fillRect/>
          </a:stretch>
        </p:blipFill>
        <p:spPr bwMode="auto">
          <a:xfrm>
            <a:off x="3071802" y="2857496"/>
            <a:ext cx="5658642" cy="2796165"/>
          </a:xfrm>
          <a:prstGeom prst="rect">
            <a:avLst/>
          </a:prstGeom>
          <a:noFill/>
        </p:spPr>
      </p:pic>
      <p:pic>
        <p:nvPicPr>
          <p:cNvPr id="50180" name="Picture 4" descr="http://kartinki-vernisazh.ru/_ph/11/2/581780961.gif"/>
          <p:cNvPicPr>
            <a:picLocks noChangeAspect="1" noChangeArrowheads="1" noCrop="1"/>
          </p:cNvPicPr>
          <p:nvPr/>
        </p:nvPicPr>
        <p:blipFill>
          <a:blip r:embed="rId6"/>
          <a:srcRect/>
          <a:stretch>
            <a:fillRect/>
          </a:stretch>
        </p:blipFill>
        <p:spPr bwMode="auto">
          <a:xfrm>
            <a:off x="357158" y="3714752"/>
            <a:ext cx="1600200" cy="2857500"/>
          </a:xfrm>
          <a:prstGeom prst="rect">
            <a:avLst/>
          </a:prstGeom>
          <a:noFill/>
        </p:spPr>
      </p:pic>
      <p:pic>
        <p:nvPicPr>
          <p:cNvPr id="5" name="Picture 4" descr="http://kartinki-vernisazh.ru/_ph/11/2/581780961.gif"/>
          <p:cNvPicPr>
            <a:picLocks noChangeAspect="1" noChangeArrowheads="1" noCrop="1"/>
          </p:cNvPicPr>
          <p:nvPr/>
        </p:nvPicPr>
        <p:blipFill>
          <a:blip r:embed="rId6"/>
          <a:srcRect/>
          <a:stretch>
            <a:fillRect/>
          </a:stretch>
        </p:blipFill>
        <p:spPr bwMode="auto">
          <a:xfrm>
            <a:off x="2071670" y="3714752"/>
            <a:ext cx="1600200" cy="2857500"/>
          </a:xfrm>
          <a:prstGeom prst="rect">
            <a:avLst/>
          </a:prstGeom>
          <a:noFill/>
        </p:spPr>
      </p:pic>
      <p:sp>
        <p:nvSpPr>
          <p:cNvPr id="6" name="TextBox 5"/>
          <p:cNvSpPr txBox="1"/>
          <p:nvPr/>
        </p:nvSpPr>
        <p:spPr>
          <a:xfrm>
            <a:off x="1071538" y="785794"/>
            <a:ext cx="3857652" cy="461665"/>
          </a:xfrm>
          <a:prstGeom prst="rect">
            <a:avLst/>
          </a:prstGeom>
          <a:noFill/>
        </p:spPr>
        <p:txBody>
          <a:bodyPr wrap="square" rtlCol="0">
            <a:spAutoFit/>
          </a:bodyPr>
          <a:lstStyle/>
          <a:p>
            <a:r>
              <a:rPr lang="tt-RU" sz="2400" b="1" dirty="0" smtClean="0">
                <a:latin typeface="Times New Roman" pitchFamily="18" charset="0"/>
                <a:cs typeface="Times New Roman" pitchFamily="18" charset="0"/>
              </a:rPr>
              <a:t>Песи – песи балалары</a:t>
            </a:r>
            <a:endParaRPr lang="ru-RU" sz="2400" b="1" dirty="0">
              <a:latin typeface="Times New Roman" pitchFamily="18" charset="0"/>
              <a:cs typeface="Times New Roman" pitchFamily="18" charset="0"/>
            </a:endParaRPr>
          </a:p>
        </p:txBody>
      </p:sp>
      <p:pic>
        <p:nvPicPr>
          <p:cNvPr id="7" name="00985.mp3">
            <a:hlinkClick r:id="" action="ppaction://media"/>
          </p:cNvPr>
          <p:cNvPicPr>
            <a:picLocks noRot="1" noChangeAspect="1"/>
          </p:cNvPicPr>
          <p:nvPr>
            <a:audioFile r:link="rId1"/>
          </p:nvPr>
        </p:nvPicPr>
        <p:blipFill>
          <a:blip r:embed="rId7"/>
          <a:stretch>
            <a:fillRect/>
          </a:stretch>
        </p:blipFill>
        <p:spPr>
          <a:xfrm>
            <a:off x="-304800" y="6357958"/>
            <a:ext cx="304800" cy="304800"/>
          </a:xfrm>
          <a:prstGeom prst="rect">
            <a:avLst/>
          </a:prstGeom>
        </p:spPr>
      </p:pic>
      <p:pic>
        <p:nvPicPr>
          <p:cNvPr id="8" name="00985.mp3">
            <a:hlinkClick r:id="" action="ppaction://media"/>
          </p:cNvPr>
          <p:cNvPicPr>
            <a:picLocks noRot="1" noChangeAspect="1"/>
          </p:cNvPicPr>
          <p:nvPr>
            <a:audioFile r:link="rId1"/>
          </p:nvPr>
        </p:nvPicPr>
        <p:blipFill>
          <a:blip r:embed="rId8"/>
          <a:stretch>
            <a:fillRect/>
          </a:stretch>
        </p:blipFill>
        <p:spPr>
          <a:xfrm>
            <a:off x="-304800" y="6357958"/>
            <a:ext cx="304800" cy="304800"/>
          </a:xfrm>
          <a:prstGeom prst="rect">
            <a:avLst/>
          </a:prstGeom>
        </p:spPr>
      </p:pic>
      <p:pic>
        <p:nvPicPr>
          <p:cNvPr id="9" name="кошка.mp3">
            <a:hlinkClick r:id="" action="ppaction://media"/>
          </p:cNvPr>
          <p:cNvPicPr>
            <a:picLocks noRot="1" noChangeAspect="1"/>
          </p:cNvPicPr>
          <p:nvPr>
            <a:audioFile r:link="rId2"/>
          </p:nvPr>
        </p:nvPicPr>
        <p:blipFill>
          <a:blip r:embed="rId9"/>
          <a:stretch>
            <a:fillRect/>
          </a:stretch>
        </p:blipFill>
        <p:spPr>
          <a:xfrm>
            <a:off x="-304800" y="6357958"/>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animScale>
                                      <p:cBhvr>
                                        <p:cTn id="7" dur="1000" decel="50000" fill="hold">
                                          <p:stCondLst>
                                            <p:cond delay="0"/>
                                          </p:stCondLst>
                                        </p:cTn>
                                        <p:tgtEl>
                                          <p:spTgt spid="5018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0180"/>
                                        </p:tgtEl>
                                        <p:attrNameLst>
                                          <p:attrName>ppt_x</p:attrName>
                                          <p:attrName>ppt_y</p:attrName>
                                        </p:attrNameLst>
                                      </p:cBhvr>
                                    </p:animMotion>
                                    <p:animEffect transition="in" filter="fade">
                                      <p:cBhvr>
                                        <p:cTn id="9" dur="1000"/>
                                        <p:tgtEl>
                                          <p:spTgt spid="50180"/>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Scale>
                                      <p:cBhvr>
                                        <p:cTn id="14"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5"/>
                                        </p:tgtEl>
                                        <p:attrNameLst>
                                          <p:attrName>ppt_x</p:attrName>
                                          <p:attrName>ppt_y</p:attrName>
                                        </p:attrNameLst>
                                      </p:cBhvr>
                                    </p:animMotion>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2131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8"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audio>
              <p:cMediaNode>
                <p:cTn id="29"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a:srcRect l="51871" t="22461" r="5014" b="29687"/>
          <a:stretch>
            <a:fillRect/>
          </a:stretch>
        </p:blipFill>
        <p:spPr bwMode="auto">
          <a:xfrm>
            <a:off x="0" y="0"/>
            <a:ext cx="9429752" cy="6858000"/>
          </a:xfrm>
          <a:prstGeom prst="rect">
            <a:avLst/>
          </a:prstGeom>
          <a:noFill/>
          <a:ln w="9525">
            <a:noFill/>
            <a:miter lim="800000"/>
            <a:headEnd/>
            <a:tailEnd/>
          </a:ln>
          <a:effectLst/>
        </p:spPr>
      </p:pic>
      <p:pic>
        <p:nvPicPr>
          <p:cNvPr id="47106" name="Picture 2" descr="https://avatanplus.com/files/resources/original/582ef2ea1eb641587764e28e.png"/>
          <p:cNvPicPr>
            <a:picLocks noChangeAspect="1" noChangeArrowheads="1"/>
          </p:cNvPicPr>
          <p:nvPr/>
        </p:nvPicPr>
        <p:blipFill>
          <a:blip r:embed="rId5" cstate="print"/>
          <a:srcRect/>
          <a:stretch>
            <a:fillRect/>
          </a:stretch>
        </p:blipFill>
        <p:spPr bwMode="auto">
          <a:xfrm>
            <a:off x="4357686" y="2000240"/>
            <a:ext cx="4573597" cy="4214842"/>
          </a:xfrm>
          <a:prstGeom prst="rect">
            <a:avLst/>
          </a:prstGeom>
          <a:noFill/>
        </p:spPr>
      </p:pic>
      <p:pic>
        <p:nvPicPr>
          <p:cNvPr id="47110" name="Picture 6" descr="https://ds02.infourok.ru/uploads/ex/1028/000812ef-1b4c05db/hello_html_m248fc020.png"/>
          <p:cNvPicPr>
            <a:picLocks noChangeAspect="1" noChangeArrowheads="1"/>
          </p:cNvPicPr>
          <p:nvPr/>
        </p:nvPicPr>
        <p:blipFill>
          <a:blip r:embed="rId6"/>
          <a:srcRect/>
          <a:stretch>
            <a:fillRect/>
          </a:stretch>
        </p:blipFill>
        <p:spPr bwMode="auto">
          <a:xfrm>
            <a:off x="2000232" y="4143380"/>
            <a:ext cx="2928958" cy="2142633"/>
          </a:xfrm>
          <a:prstGeom prst="rect">
            <a:avLst/>
          </a:prstGeom>
          <a:noFill/>
        </p:spPr>
      </p:pic>
      <p:sp>
        <p:nvSpPr>
          <p:cNvPr id="6" name="TextBox 5"/>
          <p:cNvSpPr txBox="1"/>
          <p:nvPr/>
        </p:nvSpPr>
        <p:spPr>
          <a:xfrm>
            <a:off x="2071670" y="928670"/>
            <a:ext cx="5214974" cy="461665"/>
          </a:xfrm>
          <a:prstGeom prst="rect">
            <a:avLst/>
          </a:prstGeom>
          <a:noFill/>
        </p:spPr>
        <p:txBody>
          <a:bodyPr wrap="square" rtlCol="0">
            <a:spAutoFit/>
          </a:bodyPr>
          <a:lstStyle/>
          <a:p>
            <a:pPr algn="ctr"/>
            <a:r>
              <a:rPr lang="tt-RU" sz="2400" b="1" dirty="0" smtClean="0">
                <a:latin typeface="Times New Roman" pitchFamily="18" charset="0"/>
                <a:cs typeface="Times New Roman" pitchFamily="18" charset="0"/>
              </a:rPr>
              <a:t>Эт – эт баласы</a:t>
            </a:r>
            <a:endParaRPr lang="ru-RU" sz="2400" b="1" dirty="0">
              <a:latin typeface="Times New Roman" pitchFamily="18" charset="0"/>
              <a:cs typeface="Times New Roman" pitchFamily="18" charset="0"/>
            </a:endParaRPr>
          </a:p>
        </p:txBody>
      </p:sp>
      <p:pic>
        <p:nvPicPr>
          <p:cNvPr id="7" name="04083.mp3">
            <a:hlinkClick r:id="" action="ppaction://media"/>
          </p:cNvPr>
          <p:cNvPicPr>
            <a:picLocks noRot="1" noChangeAspect="1"/>
          </p:cNvPicPr>
          <p:nvPr>
            <a:audioFile r:link="rId1"/>
          </p:nvPr>
        </p:nvPicPr>
        <p:blipFill>
          <a:blip r:embed="rId7"/>
          <a:stretch>
            <a:fillRect/>
          </a:stretch>
        </p:blipFill>
        <p:spPr>
          <a:xfrm>
            <a:off x="4419600" y="3276600"/>
            <a:ext cx="304800" cy="304800"/>
          </a:xfrm>
          <a:prstGeom prst="rect">
            <a:avLst/>
          </a:prstGeom>
        </p:spPr>
      </p:pic>
      <p:pic>
        <p:nvPicPr>
          <p:cNvPr id="8" name="собака.mp3">
            <a:hlinkClick r:id="" action="ppaction://media"/>
          </p:cNvPr>
          <p:cNvPicPr>
            <a:picLocks noRot="1" noChangeAspect="1"/>
          </p:cNvPicPr>
          <p:nvPr>
            <a:audioFile r:link="rId2"/>
          </p:nvPr>
        </p:nvPicPr>
        <p:blipFill>
          <a:blip r:embed="rId8"/>
          <a:stretch>
            <a:fillRect/>
          </a:stretch>
        </p:blipFill>
        <p:spPr>
          <a:xfrm>
            <a:off x="285720" y="6215082"/>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110"/>
                                        </p:tgtEl>
                                        <p:attrNameLst>
                                          <p:attrName>style.visibility</p:attrName>
                                        </p:attrNameLst>
                                      </p:cBhvr>
                                      <p:to>
                                        <p:strVal val="visible"/>
                                      </p:to>
                                    </p:set>
                                    <p:anim calcmode="lin" valueType="num">
                                      <p:cBhvr additive="base">
                                        <p:cTn id="7" dur="500" fill="hold"/>
                                        <p:tgtEl>
                                          <p:spTgt spid="47110"/>
                                        </p:tgtEl>
                                        <p:attrNameLst>
                                          <p:attrName>ppt_x</p:attrName>
                                        </p:attrNameLst>
                                      </p:cBhvr>
                                      <p:tavLst>
                                        <p:tav tm="0">
                                          <p:val>
                                            <p:strVal val="#ppt_x"/>
                                          </p:val>
                                        </p:tav>
                                        <p:tav tm="100000">
                                          <p:val>
                                            <p:strVal val="#ppt_x"/>
                                          </p:val>
                                        </p:tav>
                                      </p:tavLst>
                                    </p:anim>
                                    <p:anim calcmode="lin" valueType="num">
                                      <p:cBhvr additive="base">
                                        <p:cTn id="8" dur="500" fill="hold"/>
                                        <p:tgtEl>
                                          <p:spTgt spid="471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113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8"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51871" t="30436" r="9730" b="29687"/>
          <a:stretch>
            <a:fillRect/>
          </a:stretch>
        </p:blipFill>
        <p:spPr bwMode="auto">
          <a:xfrm>
            <a:off x="0" y="0"/>
            <a:ext cx="9144000" cy="6858000"/>
          </a:xfrm>
          <a:prstGeom prst="rect">
            <a:avLst/>
          </a:prstGeom>
          <a:noFill/>
          <a:ln w="9525">
            <a:noFill/>
            <a:miter lim="800000"/>
            <a:headEnd/>
            <a:tailEnd/>
          </a:ln>
          <a:effectLst/>
        </p:spPr>
      </p:pic>
      <p:pic>
        <p:nvPicPr>
          <p:cNvPr id="6" name="Picture 6" descr="http://png-images.ru/wp-content/uploads/2015/02/cow_PNG2135-170x124.png"/>
          <p:cNvPicPr>
            <a:picLocks noChangeAspect="1" noChangeArrowheads="1"/>
          </p:cNvPicPr>
          <p:nvPr/>
        </p:nvPicPr>
        <p:blipFill>
          <a:blip r:embed="rId3"/>
          <a:srcRect/>
          <a:stretch>
            <a:fillRect/>
          </a:stretch>
        </p:blipFill>
        <p:spPr bwMode="auto">
          <a:xfrm>
            <a:off x="214282" y="2643182"/>
            <a:ext cx="4309318" cy="3143272"/>
          </a:xfrm>
          <a:prstGeom prst="rect">
            <a:avLst/>
          </a:prstGeom>
          <a:noFill/>
        </p:spPr>
      </p:pic>
      <p:pic>
        <p:nvPicPr>
          <p:cNvPr id="7" name="Picture 4" descr="https://abload.de/img/forumelele1bruj6.png"/>
          <p:cNvPicPr>
            <a:picLocks noChangeAspect="1" noChangeArrowheads="1"/>
          </p:cNvPicPr>
          <p:nvPr/>
        </p:nvPicPr>
        <p:blipFill>
          <a:blip r:embed="rId4" cstate="print"/>
          <a:srcRect l="49688" t="18717" b="6416"/>
          <a:stretch>
            <a:fillRect/>
          </a:stretch>
        </p:blipFill>
        <p:spPr bwMode="auto">
          <a:xfrm>
            <a:off x="1857356" y="4429132"/>
            <a:ext cx="1143008" cy="1192720"/>
          </a:xfrm>
          <a:prstGeom prst="rect">
            <a:avLst/>
          </a:prstGeom>
          <a:noFill/>
        </p:spPr>
      </p:pic>
      <p:pic>
        <p:nvPicPr>
          <p:cNvPr id="8" name="Picture 2" descr="https://avatanplus.com/files/resources/original/582ef2ea1eb641587764e28e.png"/>
          <p:cNvPicPr>
            <a:picLocks noChangeAspect="1" noChangeArrowheads="1"/>
          </p:cNvPicPr>
          <p:nvPr/>
        </p:nvPicPr>
        <p:blipFill>
          <a:blip r:embed="rId5" cstate="print"/>
          <a:srcRect/>
          <a:stretch>
            <a:fillRect/>
          </a:stretch>
        </p:blipFill>
        <p:spPr bwMode="auto">
          <a:xfrm>
            <a:off x="2071670" y="5500702"/>
            <a:ext cx="1240323" cy="1143032"/>
          </a:xfrm>
          <a:prstGeom prst="rect">
            <a:avLst/>
          </a:prstGeom>
          <a:noFill/>
        </p:spPr>
      </p:pic>
      <p:pic>
        <p:nvPicPr>
          <p:cNvPr id="12" name="Picture 8" descr="http://www.playcast.ru/uploads/2016/02/05/17161202.png"/>
          <p:cNvPicPr>
            <a:picLocks noChangeAspect="1" noChangeArrowheads="1"/>
          </p:cNvPicPr>
          <p:nvPr/>
        </p:nvPicPr>
        <p:blipFill>
          <a:blip r:embed="rId6"/>
          <a:srcRect/>
          <a:stretch>
            <a:fillRect/>
          </a:stretch>
        </p:blipFill>
        <p:spPr bwMode="auto">
          <a:xfrm>
            <a:off x="2786050" y="3286124"/>
            <a:ext cx="3929090" cy="3929090"/>
          </a:xfrm>
          <a:prstGeom prst="rect">
            <a:avLst/>
          </a:prstGeom>
          <a:noFill/>
        </p:spPr>
      </p:pic>
      <p:sp>
        <p:nvSpPr>
          <p:cNvPr id="14" name="TextBox 13"/>
          <p:cNvSpPr txBox="1"/>
          <p:nvPr/>
        </p:nvSpPr>
        <p:spPr>
          <a:xfrm>
            <a:off x="1714480" y="714356"/>
            <a:ext cx="4643470" cy="523220"/>
          </a:xfrm>
          <a:prstGeom prst="rect">
            <a:avLst/>
          </a:prstGeom>
          <a:noFill/>
        </p:spPr>
        <p:txBody>
          <a:bodyPr wrap="square" rtlCol="0">
            <a:spAutoFit/>
          </a:bodyPr>
          <a:lstStyle/>
          <a:p>
            <a:pPr algn="ctr"/>
            <a:r>
              <a:rPr lang="tt-RU" sz="2800" b="1" dirty="0" smtClean="0">
                <a:latin typeface="Times New Roman" pitchFamily="18" charset="0"/>
                <a:cs typeface="Times New Roman" pitchFamily="18" charset="0"/>
              </a:rPr>
              <a:t>Йорт хайваннары</a:t>
            </a:r>
            <a:endParaRPr lang="ru-RU" sz="2800" b="1" dirty="0">
              <a:latin typeface="Times New Roman" pitchFamily="18" charset="0"/>
              <a:cs typeface="Times New Roman" pitchFamily="18" charset="0"/>
            </a:endParaRPr>
          </a:p>
        </p:txBody>
      </p:sp>
      <p:pic>
        <p:nvPicPr>
          <p:cNvPr id="10" name="Picture 2" descr="http://www.playcast.ru/uploads/2015/10/24/15581200.png"/>
          <p:cNvPicPr>
            <a:picLocks noChangeAspect="1" noChangeArrowheads="1"/>
          </p:cNvPicPr>
          <p:nvPr/>
        </p:nvPicPr>
        <p:blipFill>
          <a:blip r:embed="rId7" cstate="print"/>
          <a:srcRect/>
          <a:stretch>
            <a:fillRect/>
          </a:stretch>
        </p:blipFill>
        <p:spPr bwMode="auto">
          <a:xfrm>
            <a:off x="285720" y="5643579"/>
            <a:ext cx="1643074" cy="811910"/>
          </a:xfrm>
          <a:prstGeom prst="rect">
            <a:avLst/>
          </a:prstGeom>
          <a:noFill/>
        </p:spPr>
      </p:pic>
      <p:pic>
        <p:nvPicPr>
          <p:cNvPr id="15" name="Picture 8" descr="http://www.playcast.ru/uploads/2016/11/19/20582661.png"/>
          <p:cNvPicPr>
            <a:picLocks noChangeAspect="1" noChangeArrowheads="1"/>
          </p:cNvPicPr>
          <p:nvPr/>
        </p:nvPicPr>
        <p:blipFill>
          <a:blip r:embed="rId8"/>
          <a:srcRect/>
          <a:stretch>
            <a:fillRect/>
          </a:stretch>
        </p:blipFill>
        <p:spPr bwMode="auto">
          <a:xfrm>
            <a:off x="4950180" y="1530139"/>
            <a:ext cx="3513743" cy="3470497"/>
          </a:xfrm>
          <a:prstGeom prst="rect">
            <a:avLst/>
          </a:prstGeom>
          <a:noFill/>
        </p:spPr>
      </p:pic>
      <p:pic>
        <p:nvPicPr>
          <p:cNvPr id="16" name="Picture 2" descr="http://pngimg.com/upload/goat_PNG13152.png"/>
          <p:cNvPicPr>
            <a:picLocks noChangeAspect="1" noChangeArrowheads="1"/>
          </p:cNvPicPr>
          <p:nvPr/>
        </p:nvPicPr>
        <p:blipFill>
          <a:blip r:embed="rId9" cstate="print"/>
          <a:srcRect/>
          <a:stretch>
            <a:fillRect/>
          </a:stretch>
        </p:blipFill>
        <p:spPr bwMode="auto">
          <a:xfrm>
            <a:off x="6000760" y="3845372"/>
            <a:ext cx="2687945" cy="22268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1292</TotalTime>
  <Words>407</Words>
  <Application>Microsoft Office PowerPoint</Application>
  <PresentationFormat>Экран (4:3)</PresentationFormat>
  <Paragraphs>56</Paragraphs>
  <Slides>25</Slides>
  <Notes>2</Notes>
  <HiddenSlides>0</HiddenSlides>
  <MMClips>16</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Инзиля</dc:creator>
  <cp:lastModifiedBy>Инзиля</cp:lastModifiedBy>
  <cp:revision>139</cp:revision>
  <dcterms:created xsi:type="dcterms:W3CDTF">2017-02-02T08:43:26Z</dcterms:created>
  <dcterms:modified xsi:type="dcterms:W3CDTF">2017-03-05T18:52:16Z</dcterms:modified>
</cp:coreProperties>
</file>